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9" r:id="rId21"/>
    <p:sldId id="280" r:id="rId22"/>
    <p:sldId id="310" r:id="rId23"/>
    <p:sldId id="275" r:id="rId24"/>
    <p:sldId id="276" r:id="rId25"/>
    <p:sldId id="282" r:id="rId26"/>
    <p:sldId id="309" r:id="rId27"/>
    <p:sldId id="307" r:id="rId28"/>
    <p:sldId id="311" r:id="rId29"/>
    <p:sldId id="283" r:id="rId30"/>
    <p:sldId id="304" r:id="rId31"/>
    <p:sldId id="305" r:id="rId32"/>
    <p:sldId id="287" r:id="rId33"/>
    <p:sldId id="288" r:id="rId34"/>
    <p:sldId id="295" r:id="rId35"/>
    <p:sldId id="296" r:id="rId36"/>
    <p:sldId id="300" r:id="rId37"/>
    <p:sldId id="284" r:id="rId38"/>
    <p:sldId id="285" r:id="rId39"/>
    <p:sldId id="286" r:id="rId40"/>
    <p:sldId id="30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9343F-FDEA-46A4-9130-DE64657DF25F}" type="doc">
      <dgm:prSet loTypeId="urn:microsoft.com/office/officeart/2005/8/layout/vList3#1" loCatId="list" qsTypeId="urn:microsoft.com/office/officeart/2005/8/quickstyle/simple1" qsCatId="simple" csTypeId="urn:microsoft.com/office/officeart/2005/8/colors/accent0_2" csCatId="mainScheme" phldr="1"/>
      <dgm:spPr/>
      <dgm:t>
        <a:bodyPr/>
        <a:lstStyle/>
        <a:p>
          <a:endParaRPr lang="en-GB"/>
        </a:p>
      </dgm:t>
    </dgm:pt>
    <dgm:pt modelId="{247EE5D5-4BC6-4B8E-98DC-2201EEB7F58B}">
      <dgm:prSet phldrT="[Text]" custT="1"/>
      <dgm:spPr/>
      <dgm:t>
        <a:bodyPr/>
        <a:lstStyle/>
        <a:p>
          <a:r>
            <a:rPr lang="en-GB" sz="2000" b="1" dirty="0">
              <a:latin typeface="Times New Roman" panose="02020603050405020304" pitchFamily="18" charset="0"/>
              <a:cs typeface="Times New Roman" panose="02020603050405020304" pitchFamily="18" charset="0"/>
            </a:rPr>
            <a:t>Preamble</a:t>
          </a:r>
        </a:p>
      </dgm:t>
    </dgm:pt>
    <dgm:pt modelId="{3A7FADBC-0CEE-486F-88F9-8E4D85A26762}" type="parTrans" cxnId="{F45D379C-0754-477F-AF16-D573D180C857}">
      <dgm:prSet/>
      <dgm:spPr/>
      <dgm:t>
        <a:bodyPr/>
        <a:lstStyle/>
        <a:p>
          <a:endParaRPr lang="en-GB"/>
        </a:p>
      </dgm:t>
    </dgm:pt>
    <dgm:pt modelId="{A92290B2-3885-4604-9533-F72C74A25B6C}" type="sibTrans" cxnId="{F45D379C-0754-477F-AF16-D573D180C857}">
      <dgm:prSet/>
      <dgm:spPr/>
      <dgm:t>
        <a:bodyPr/>
        <a:lstStyle/>
        <a:p>
          <a:endParaRPr lang="en-GB"/>
        </a:p>
      </dgm:t>
    </dgm:pt>
    <dgm:pt modelId="{FA09439F-E480-4E75-BF2B-E0FACC038E4B}">
      <dgm:prSet phldrT="[Text]" custT="1"/>
      <dgm:spPr/>
      <dgm:t>
        <a:bodyPr/>
        <a:lstStyle/>
        <a:p>
          <a:r>
            <a:rPr lang="en-GB" sz="2000" b="1" dirty="0">
              <a:latin typeface="Times New Roman" panose="02020603050405020304" pitchFamily="18" charset="0"/>
              <a:cs typeface="Times New Roman" panose="02020603050405020304" pitchFamily="18" charset="0"/>
            </a:rPr>
            <a:t>Market Statistics</a:t>
          </a:r>
        </a:p>
      </dgm:t>
    </dgm:pt>
    <dgm:pt modelId="{71F652E7-A38C-440E-92B5-C60C2B39E5BA}" type="parTrans" cxnId="{DDB6E5D2-93E2-4735-A5C8-9E0895D40012}">
      <dgm:prSet/>
      <dgm:spPr/>
      <dgm:t>
        <a:bodyPr/>
        <a:lstStyle/>
        <a:p>
          <a:endParaRPr lang="en-GB"/>
        </a:p>
      </dgm:t>
    </dgm:pt>
    <dgm:pt modelId="{305EFFE9-93F5-4F2F-8D32-C2C235059A4E}" type="sibTrans" cxnId="{DDB6E5D2-93E2-4735-A5C8-9E0895D40012}">
      <dgm:prSet/>
      <dgm:spPr/>
      <dgm:t>
        <a:bodyPr/>
        <a:lstStyle/>
        <a:p>
          <a:endParaRPr lang="en-GB"/>
        </a:p>
      </dgm:t>
    </dgm:pt>
    <dgm:pt modelId="{CCF60779-9E25-43FF-9E31-4784524BA96E}">
      <dgm:prSet phldrT="[Text]" custT="1"/>
      <dgm:spPr/>
      <dgm:t>
        <a:bodyPr/>
        <a:lstStyle/>
        <a:p>
          <a:r>
            <a:rPr lang="en-GB" sz="2000" b="1" dirty="0">
              <a:latin typeface="Times New Roman" panose="02020603050405020304" pitchFamily="18" charset="0"/>
              <a:cs typeface="Times New Roman" panose="02020603050405020304" pitchFamily="18" charset="0"/>
            </a:rPr>
            <a:t>Project Objectives </a:t>
          </a:r>
        </a:p>
      </dgm:t>
    </dgm:pt>
    <dgm:pt modelId="{3ED72F7C-5F4B-445F-AC71-35A3E43C34A8}" type="parTrans" cxnId="{BD903AD5-E2C6-48E8-95C3-039A0A6BCBE3}">
      <dgm:prSet/>
      <dgm:spPr/>
      <dgm:t>
        <a:bodyPr/>
        <a:lstStyle/>
        <a:p>
          <a:endParaRPr lang="en-GB"/>
        </a:p>
      </dgm:t>
    </dgm:pt>
    <dgm:pt modelId="{355F9105-069F-4F04-8E92-2ED337FA6985}" type="sibTrans" cxnId="{BD903AD5-E2C6-48E8-95C3-039A0A6BCBE3}">
      <dgm:prSet/>
      <dgm:spPr/>
      <dgm:t>
        <a:bodyPr/>
        <a:lstStyle/>
        <a:p>
          <a:endParaRPr lang="en-GB"/>
        </a:p>
      </dgm:t>
    </dgm:pt>
    <dgm:pt modelId="{ED0A4F50-1096-459D-9AC3-1B8DD1B4EC88}">
      <dgm:prSet phldrT="[Text]" custT="1"/>
      <dgm:spPr/>
      <dgm:t>
        <a:bodyPr/>
        <a:lstStyle/>
        <a:p>
          <a:r>
            <a:rPr lang="en-GB" sz="2000" b="1" dirty="0">
              <a:latin typeface="Times New Roman" panose="02020603050405020304" pitchFamily="18" charset="0"/>
              <a:cs typeface="Times New Roman" panose="02020603050405020304" pitchFamily="18" charset="0"/>
            </a:rPr>
            <a:t>Methodology </a:t>
          </a:r>
        </a:p>
      </dgm:t>
    </dgm:pt>
    <dgm:pt modelId="{B41D9E72-E9EE-497F-8D82-400DCF5FE161}" type="parTrans" cxnId="{5E649DF1-32C3-459E-BF4D-A252825623BD}">
      <dgm:prSet/>
      <dgm:spPr/>
      <dgm:t>
        <a:bodyPr/>
        <a:lstStyle/>
        <a:p>
          <a:endParaRPr lang="en-GB"/>
        </a:p>
      </dgm:t>
    </dgm:pt>
    <dgm:pt modelId="{C0A1D126-70DF-497B-B28C-E38AA55EBCB1}" type="sibTrans" cxnId="{5E649DF1-32C3-459E-BF4D-A252825623BD}">
      <dgm:prSet/>
      <dgm:spPr/>
      <dgm:t>
        <a:bodyPr/>
        <a:lstStyle/>
        <a:p>
          <a:endParaRPr lang="en-GB"/>
        </a:p>
      </dgm:t>
    </dgm:pt>
    <dgm:pt modelId="{964DAC49-AF01-41C1-87BA-4262AA483355}">
      <dgm:prSet phldrT="[Text]" custT="1"/>
      <dgm:spPr/>
      <dgm:t>
        <a:bodyPr/>
        <a:lstStyle/>
        <a:p>
          <a:r>
            <a:rPr lang="en-GB" sz="2000" b="1" dirty="0">
              <a:latin typeface="Times New Roman" panose="02020603050405020304" pitchFamily="18" charset="0"/>
              <a:cs typeface="Times New Roman" panose="02020603050405020304" pitchFamily="18" charset="0"/>
            </a:rPr>
            <a:t>Advantages &amp; Applications</a:t>
          </a:r>
        </a:p>
      </dgm:t>
    </dgm:pt>
    <dgm:pt modelId="{8EF6365E-7821-42B4-BF1B-B4456C8EC468}" type="parTrans" cxnId="{88BD04A7-1480-4415-8126-57791E2E9ADF}">
      <dgm:prSet/>
      <dgm:spPr/>
      <dgm:t>
        <a:bodyPr/>
        <a:lstStyle/>
        <a:p>
          <a:endParaRPr lang="en-GB"/>
        </a:p>
      </dgm:t>
    </dgm:pt>
    <dgm:pt modelId="{F012735A-1A56-4776-AC47-6B21076B47AA}" type="sibTrans" cxnId="{88BD04A7-1480-4415-8126-57791E2E9ADF}">
      <dgm:prSet/>
      <dgm:spPr/>
      <dgm:t>
        <a:bodyPr/>
        <a:lstStyle/>
        <a:p>
          <a:endParaRPr lang="en-GB"/>
        </a:p>
      </dgm:t>
    </dgm:pt>
    <dgm:pt modelId="{C1064C55-9EC9-4997-8573-B3B976ADC6E3}">
      <dgm:prSet phldrT="[Text]" custT="1"/>
      <dgm:spPr/>
      <dgm:t>
        <a:bodyPr/>
        <a:lstStyle/>
        <a:p>
          <a:r>
            <a:rPr lang="en-GB" sz="2000" b="1" dirty="0">
              <a:latin typeface="Times New Roman" panose="02020603050405020304" pitchFamily="18" charset="0"/>
              <a:cs typeface="Times New Roman" panose="02020603050405020304" pitchFamily="18" charset="0"/>
            </a:rPr>
            <a:t>Literature Survey</a:t>
          </a:r>
        </a:p>
      </dgm:t>
    </dgm:pt>
    <dgm:pt modelId="{737BA569-2D3B-46FF-85FE-AFAB8B181ABD}" type="parTrans" cxnId="{1E557260-6122-4C20-A410-C95F14005237}">
      <dgm:prSet/>
      <dgm:spPr/>
      <dgm:t>
        <a:bodyPr/>
        <a:lstStyle/>
        <a:p>
          <a:endParaRPr lang="en-GB"/>
        </a:p>
      </dgm:t>
    </dgm:pt>
    <dgm:pt modelId="{00163830-E32A-41E1-90A1-D5008482B06C}" type="sibTrans" cxnId="{1E557260-6122-4C20-A410-C95F14005237}">
      <dgm:prSet/>
      <dgm:spPr/>
      <dgm:t>
        <a:bodyPr/>
        <a:lstStyle/>
        <a:p>
          <a:endParaRPr lang="en-GB"/>
        </a:p>
      </dgm:t>
    </dgm:pt>
    <dgm:pt modelId="{8ACDD768-3C53-4670-B4B5-260588DF14AC}">
      <dgm:prSet custT="1"/>
      <dgm:spPr/>
      <dgm:t>
        <a:bodyPr/>
        <a:lstStyle/>
        <a:p>
          <a:r>
            <a:rPr lang="en-IN" sz="2000" b="1" dirty="0">
              <a:latin typeface="Times New Roman" panose="02020603050405020304" pitchFamily="18" charset="0"/>
              <a:cs typeface="Times New Roman" panose="02020603050405020304" pitchFamily="18" charset="0"/>
            </a:rPr>
            <a:t>Field Survey</a:t>
          </a:r>
          <a:endParaRPr lang="en-US" sz="2000" dirty="0"/>
        </a:p>
      </dgm:t>
    </dgm:pt>
    <dgm:pt modelId="{6EE09683-3BBF-4B9C-AA25-C344038DFA72}" type="parTrans" cxnId="{A82BFA4D-F434-4B79-ADF3-F11D5A945EA1}">
      <dgm:prSet/>
      <dgm:spPr/>
      <dgm:t>
        <a:bodyPr/>
        <a:lstStyle/>
        <a:p>
          <a:endParaRPr lang="en-US"/>
        </a:p>
      </dgm:t>
    </dgm:pt>
    <dgm:pt modelId="{2C0331C4-9920-42A4-A010-224DBBEE94DA}" type="sibTrans" cxnId="{A82BFA4D-F434-4B79-ADF3-F11D5A945EA1}">
      <dgm:prSet/>
      <dgm:spPr/>
      <dgm:t>
        <a:bodyPr/>
        <a:lstStyle/>
        <a:p>
          <a:endParaRPr lang="en-US"/>
        </a:p>
      </dgm:t>
    </dgm:pt>
    <dgm:pt modelId="{3CD4A596-B545-47F3-8584-6BC12062D7A7}">
      <dgm:prSet custT="1"/>
      <dgm:spPr/>
      <dgm:t>
        <a:bodyPr/>
        <a:lstStyle/>
        <a:p>
          <a:r>
            <a:rPr lang="en-GB" sz="2000" b="1" dirty="0">
              <a:latin typeface="Times New Roman" panose="02020603050405020304" pitchFamily="18" charset="0"/>
              <a:cs typeface="Times New Roman" panose="02020603050405020304" pitchFamily="18" charset="0"/>
            </a:rPr>
            <a:t>Problem Definition</a:t>
          </a:r>
        </a:p>
      </dgm:t>
    </dgm:pt>
    <dgm:pt modelId="{05874C25-1072-4351-BB83-A5999B5F2E31}" type="parTrans" cxnId="{E3F25733-5A78-411A-B4E8-CD4B3CB1E4B4}">
      <dgm:prSet/>
      <dgm:spPr/>
      <dgm:t>
        <a:bodyPr/>
        <a:lstStyle/>
        <a:p>
          <a:endParaRPr lang="en-US"/>
        </a:p>
      </dgm:t>
    </dgm:pt>
    <dgm:pt modelId="{A1FB6663-82AB-4EBA-97CD-6B6C3084278F}" type="sibTrans" cxnId="{E3F25733-5A78-411A-B4E8-CD4B3CB1E4B4}">
      <dgm:prSet/>
      <dgm:spPr/>
      <dgm:t>
        <a:bodyPr/>
        <a:lstStyle/>
        <a:p>
          <a:endParaRPr lang="en-US"/>
        </a:p>
      </dgm:t>
    </dgm:pt>
    <dgm:pt modelId="{4398148C-B9A6-42E9-9E5B-D5B6C210AC3F}">
      <dgm:prSet custT="1"/>
      <dgm:spPr/>
      <dgm:t>
        <a:bodyPr/>
        <a:lstStyle/>
        <a:p>
          <a:r>
            <a:rPr lang="en-GB" sz="2000" b="1" dirty="0">
              <a:latin typeface="Times New Roman" panose="02020603050405020304" pitchFamily="18" charset="0"/>
              <a:cs typeface="Times New Roman" panose="02020603050405020304" pitchFamily="18" charset="0"/>
            </a:rPr>
            <a:t>Budget Estimation</a:t>
          </a:r>
          <a:endParaRPr lang="en-US" sz="2000" dirty="0"/>
        </a:p>
      </dgm:t>
    </dgm:pt>
    <dgm:pt modelId="{A5F06D03-6A09-4526-9BC0-38C87E824133}" type="parTrans" cxnId="{3EAC057D-DB39-414D-97A0-818F71F0B022}">
      <dgm:prSet/>
      <dgm:spPr/>
      <dgm:t>
        <a:bodyPr/>
        <a:lstStyle/>
        <a:p>
          <a:endParaRPr lang="en-US"/>
        </a:p>
      </dgm:t>
    </dgm:pt>
    <dgm:pt modelId="{7C3D41B5-79E5-4758-B8B7-69D8D83669A8}" type="sibTrans" cxnId="{3EAC057D-DB39-414D-97A0-818F71F0B022}">
      <dgm:prSet/>
      <dgm:spPr/>
      <dgm:t>
        <a:bodyPr/>
        <a:lstStyle/>
        <a:p>
          <a:endParaRPr lang="en-US"/>
        </a:p>
      </dgm:t>
    </dgm:pt>
    <dgm:pt modelId="{3607EFAB-0CBD-4504-8891-0DCB66340DD4}">
      <dgm:prSet custT="1"/>
      <dgm:spPr/>
      <dgm:t>
        <a:bodyPr/>
        <a:lstStyle/>
        <a:p>
          <a:r>
            <a:rPr lang="en-GB" sz="2000" b="1" dirty="0">
              <a:latin typeface="Times New Roman" panose="02020603050405020304" pitchFamily="18" charset="0"/>
              <a:cs typeface="Times New Roman" panose="02020603050405020304" pitchFamily="18" charset="0"/>
            </a:rPr>
            <a:t>References</a:t>
          </a:r>
          <a:endParaRPr lang="en-US" sz="2000" dirty="0"/>
        </a:p>
      </dgm:t>
    </dgm:pt>
    <dgm:pt modelId="{AB05F1F7-3C07-47EE-B7FF-6AE9D28C0940}" type="parTrans" cxnId="{87834650-5E24-43B7-B717-FACE902023EC}">
      <dgm:prSet/>
      <dgm:spPr/>
      <dgm:t>
        <a:bodyPr/>
        <a:lstStyle/>
        <a:p>
          <a:endParaRPr lang="en-US"/>
        </a:p>
      </dgm:t>
    </dgm:pt>
    <dgm:pt modelId="{A74C92FA-ED69-4DFD-89F9-B2C75C4CA880}" type="sibTrans" cxnId="{87834650-5E24-43B7-B717-FACE902023EC}">
      <dgm:prSet/>
      <dgm:spPr/>
      <dgm:t>
        <a:bodyPr/>
        <a:lstStyle/>
        <a:p>
          <a:endParaRPr lang="en-US"/>
        </a:p>
      </dgm:t>
    </dgm:pt>
    <dgm:pt modelId="{0B14151E-966F-40D5-8AB2-9821021185D9}">
      <dgm:prSet custT="1"/>
      <dgm:spPr/>
      <dgm:t>
        <a:bodyPr/>
        <a:lstStyle/>
        <a:p>
          <a:r>
            <a:rPr lang="en-US" sz="2000" b="1" dirty="0">
              <a:latin typeface="Times New Roman" pitchFamily="18" charset="0"/>
              <a:cs typeface="Times New Roman" pitchFamily="18" charset="0"/>
            </a:rPr>
            <a:t>Hardware and Software</a:t>
          </a:r>
          <a:endParaRPr lang="en-GB" sz="2000" b="1" dirty="0">
            <a:latin typeface="Times New Roman" panose="02020603050405020304" pitchFamily="18" charset="0"/>
            <a:cs typeface="Times New Roman" panose="02020603050405020304" pitchFamily="18" charset="0"/>
          </a:endParaRPr>
        </a:p>
      </dgm:t>
    </dgm:pt>
    <dgm:pt modelId="{20C29B71-BE28-495C-8AD1-7C0AF12DD6DF}" type="sibTrans" cxnId="{D7587A8F-6F38-4978-AA40-04741852195C}">
      <dgm:prSet/>
      <dgm:spPr/>
      <dgm:t>
        <a:bodyPr/>
        <a:lstStyle/>
        <a:p>
          <a:endParaRPr lang="en-US"/>
        </a:p>
      </dgm:t>
    </dgm:pt>
    <dgm:pt modelId="{2CEAE55B-24C6-41F9-BDF7-78F11F8AB041}" type="parTrans" cxnId="{D7587A8F-6F38-4978-AA40-04741852195C}">
      <dgm:prSet/>
      <dgm:spPr/>
      <dgm:t>
        <a:bodyPr/>
        <a:lstStyle/>
        <a:p>
          <a:endParaRPr lang="en-US"/>
        </a:p>
      </dgm:t>
    </dgm:pt>
    <dgm:pt modelId="{8062FA9C-F9D0-48C8-87C8-4F3E906572F4}">
      <dgm:prSet custT="1"/>
      <dgm:spPr/>
      <dgm:t>
        <a:bodyPr/>
        <a:lstStyle/>
        <a:p>
          <a:r>
            <a:rPr lang="en-IN" sz="2000" b="1" dirty="0">
              <a:latin typeface="Times New Roman" panose="02020603050405020304" pitchFamily="18" charset="0"/>
              <a:cs typeface="Times New Roman" panose="02020603050405020304" pitchFamily="18" charset="0"/>
            </a:rPr>
            <a:t>Market Survey</a:t>
          </a:r>
          <a:endParaRPr lang="en-US" sz="2000" dirty="0"/>
        </a:p>
      </dgm:t>
    </dgm:pt>
    <dgm:pt modelId="{80911A84-EAE4-43EB-B713-576F4674B59E}" type="parTrans" cxnId="{DB59A46F-BC50-4FF3-A3F3-7222D9DABB66}">
      <dgm:prSet/>
      <dgm:spPr/>
      <dgm:t>
        <a:bodyPr/>
        <a:lstStyle/>
        <a:p>
          <a:endParaRPr lang="en-IN"/>
        </a:p>
      </dgm:t>
    </dgm:pt>
    <dgm:pt modelId="{AA37F16D-A0FC-4B9D-B680-2FA0AC68DD3D}" type="sibTrans" cxnId="{DB59A46F-BC50-4FF3-A3F3-7222D9DABB66}">
      <dgm:prSet/>
      <dgm:spPr/>
      <dgm:t>
        <a:bodyPr/>
        <a:lstStyle/>
        <a:p>
          <a:endParaRPr lang="en-IN"/>
        </a:p>
      </dgm:t>
    </dgm:pt>
    <dgm:pt modelId="{B180DB63-8D0B-4A7F-8577-42FA9C70DAFB}">
      <dgm:prSet custT="1"/>
      <dgm:spPr/>
      <dgm:t>
        <a:bodyPr/>
        <a:lstStyle/>
        <a:p>
          <a:r>
            <a:rPr lang="en-US" sz="2000" b="1" dirty="0">
              <a:latin typeface="Times New Roman" panose="02020603050405020304" pitchFamily="18" charset="0"/>
              <a:cs typeface="Times New Roman" panose="02020603050405020304" pitchFamily="18" charset="0"/>
            </a:rPr>
            <a:t>Time line</a:t>
          </a:r>
        </a:p>
      </dgm:t>
    </dgm:pt>
    <dgm:pt modelId="{64529B12-4FE1-4301-A012-845CF04B7C69}" type="parTrans" cxnId="{45649D08-5145-4FEB-B681-CA2C5D5CD7E3}">
      <dgm:prSet/>
      <dgm:spPr/>
      <dgm:t>
        <a:bodyPr/>
        <a:lstStyle/>
        <a:p>
          <a:endParaRPr lang="en-IN"/>
        </a:p>
      </dgm:t>
    </dgm:pt>
    <dgm:pt modelId="{8074CA20-DFEF-4160-AC4B-58E06F9578E6}" type="sibTrans" cxnId="{45649D08-5145-4FEB-B681-CA2C5D5CD7E3}">
      <dgm:prSet/>
      <dgm:spPr/>
      <dgm:t>
        <a:bodyPr/>
        <a:lstStyle/>
        <a:p>
          <a:endParaRPr lang="en-IN"/>
        </a:p>
      </dgm:t>
    </dgm:pt>
    <dgm:pt modelId="{2E7972BA-BBE5-472E-8CE5-00EBEB25F64E}">
      <dgm:prSet phldrT="[Text]" custT="1"/>
      <dgm:spPr/>
      <dgm:t>
        <a:bodyPr/>
        <a:lstStyle/>
        <a:p>
          <a:r>
            <a:rPr lang="en-GB" sz="2000" b="1" dirty="0">
              <a:latin typeface="Times New Roman" panose="02020603050405020304" pitchFamily="18" charset="0"/>
              <a:cs typeface="Times New Roman" panose="02020603050405020304" pitchFamily="18" charset="0"/>
            </a:rPr>
            <a:t>Results</a:t>
          </a:r>
        </a:p>
      </dgm:t>
    </dgm:pt>
    <dgm:pt modelId="{CAA58F0C-90C7-4875-914F-9CEB784A3BD7}" type="parTrans" cxnId="{3B09B57C-012F-408C-9E4D-B119AAEB353B}">
      <dgm:prSet/>
      <dgm:spPr/>
      <dgm:t>
        <a:bodyPr/>
        <a:lstStyle/>
        <a:p>
          <a:endParaRPr lang="en-IN"/>
        </a:p>
      </dgm:t>
    </dgm:pt>
    <dgm:pt modelId="{E86053A3-4665-4F92-95AC-A8C8DBB4E171}" type="sibTrans" cxnId="{3B09B57C-012F-408C-9E4D-B119AAEB353B}">
      <dgm:prSet/>
      <dgm:spPr/>
      <dgm:t>
        <a:bodyPr/>
        <a:lstStyle/>
        <a:p>
          <a:endParaRPr lang="en-IN"/>
        </a:p>
      </dgm:t>
    </dgm:pt>
    <dgm:pt modelId="{7DF02D23-7D97-45CF-89E0-030AAAE6AC52}" type="pres">
      <dgm:prSet presAssocID="{A529343F-FDEA-46A4-9130-DE64657DF25F}" presName="linearFlow" presStyleCnt="0">
        <dgm:presLayoutVars>
          <dgm:dir/>
          <dgm:resizeHandles val="exact"/>
        </dgm:presLayoutVars>
      </dgm:prSet>
      <dgm:spPr/>
    </dgm:pt>
    <dgm:pt modelId="{444A1697-7204-48E8-AE08-38ACEB1A5DFC}" type="pres">
      <dgm:prSet presAssocID="{247EE5D5-4BC6-4B8E-98DC-2201EEB7F58B}" presName="composite" presStyleCnt="0"/>
      <dgm:spPr/>
    </dgm:pt>
    <dgm:pt modelId="{667A0357-930E-419F-8539-BF7E48F05256}" type="pres">
      <dgm:prSet presAssocID="{247EE5D5-4BC6-4B8E-98DC-2201EEB7F58B}" presName="imgShp" presStyleLbl="fgImgPlace1" presStyleIdx="0" presStyleCnt="14"/>
      <dgm:spPr>
        <a:solidFill>
          <a:srgbClr val="173559"/>
        </a:solidFill>
      </dgm:spPr>
    </dgm:pt>
    <dgm:pt modelId="{2344B7BE-B9EC-4EFF-A2CE-8490B6653695}" type="pres">
      <dgm:prSet presAssocID="{247EE5D5-4BC6-4B8E-98DC-2201EEB7F58B}" presName="txShp" presStyleLbl="node1" presStyleIdx="0" presStyleCnt="14">
        <dgm:presLayoutVars>
          <dgm:bulletEnabled val="1"/>
        </dgm:presLayoutVars>
      </dgm:prSet>
      <dgm:spPr/>
    </dgm:pt>
    <dgm:pt modelId="{06A75F44-FAB5-4394-989D-09434010C41E}" type="pres">
      <dgm:prSet presAssocID="{A92290B2-3885-4604-9533-F72C74A25B6C}" presName="spacing" presStyleCnt="0"/>
      <dgm:spPr/>
    </dgm:pt>
    <dgm:pt modelId="{14296033-68E3-4FAD-AD15-7EF84CD88DF2}" type="pres">
      <dgm:prSet presAssocID="{FA09439F-E480-4E75-BF2B-E0FACC038E4B}" presName="composite" presStyleCnt="0"/>
      <dgm:spPr/>
    </dgm:pt>
    <dgm:pt modelId="{D7C88AB1-2901-41E1-9268-4166D6275E7A}" type="pres">
      <dgm:prSet presAssocID="{FA09439F-E480-4E75-BF2B-E0FACC038E4B}" presName="imgShp" presStyleLbl="fgImgPlace1" presStyleIdx="1" presStyleCnt="14"/>
      <dgm:spPr>
        <a:solidFill>
          <a:srgbClr val="1D4575"/>
        </a:solidFill>
      </dgm:spPr>
    </dgm:pt>
    <dgm:pt modelId="{5BA4F62A-7A78-4D93-AB4F-0A6E26B977AA}" type="pres">
      <dgm:prSet presAssocID="{FA09439F-E480-4E75-BF2B-E0FACC038E4B}" presName="txShp" presStyleLbl="node1" presStyleIdx="1" presStyleCnt="14">
        <dgm:presLayoutVars>
          <dgm:bulletEnabled val="1"/>
        </dgm:presLayoutVars>
      </dgm:prSet>
      <dgm:spPr/>
    </dgm:pt>
    <dgm:pt modelId="{88023CB4-3047-4A04-9945-56EF9F837A3A}" type="pres">
      <dgm:prSet presAssocID="{305EFFE9-93F5-4F2F-8D32-C2C235059A4E}" presName="spacing" presStyleCnt="0"/>
      <dgm:spPr/>
    </dgm:pt>
    <dgm:pt modelId="{D8A233FB-C9B9-46A2-8822-5F9E00A293FB}" type="pres">
      <dgm:prSet presAssocID="{8ACDD768-3C53-4670-B4B5-260588DF14AC}" presName="composite" presStyleCnt="0"/>
      <dgm:spPr/>
    </dgm:pt>
    <dgm:pt modelId="{997EB380-E033-473B-8E73-ED2DCA88AAEA}" type="pres">
      <dgm:prSet presAssocID="{8ACDD768-3C53-4670-B4B5-260588DF14AC}" presName="imgShp" presStyleLbl="fgImgPlace1" presStyleIdx="2" presStyleCnt="14"/>
      <dgm:spPr>
        <a:solidFill>
          <a:schemeClr val="accent1">
            <a:lumMod val="75000"/>
          </a:schemeClr>
        </a:solidFill>
      </dgm:spPr>
    </dgm:pt>
    <dgm:pt modelId="{1FBF11C9-D4B2-4F23-871B-E0C083EA599D}" type="pres">
      <dgm:prSet presAssocID="{8ACDD768-3C53-4670-B4B5-260588DF14AC}" presName="txShp" presStyleLbl="node1" presStyleIdx="2" presStyleCnt="14">
        <dgm:presLayoutVars>
          <dgm:bulletEnabled val="1"/>
        </dgm:presLayoutVars>
      </dgm:prSet>
      <dgm:spPr/>
    </dgm:pt>
    <dgm:pt modelId="{95C9F987-3669-4D11-9EB9-F5033B293804}" type="pres">
      <dgm:prSet presAssocID="{2C0331C4-9920-42A4-A010-224DBBEE94DA}" presName="spacing" presStyleCnt="0"/>
      <dgm:spPr/>
    </dgm:pt>
    <dgm:pt modelId="{BDC2D252-6BBB-4E34-990A-5D81DAD377CC}" type="pres">
      <dgm:prSet presAssocID="{8062FA9C-F9D0-48C8-87C8-4F3E906572F4}" presName="composite" presStyleCnt="0"/>
      <dgm:spPr/>
    </dgm:pt>
    <dgm:pt modelId="{3263BEFC-064E-49CA-A379-52D9911411E3}" type="pres">
      <dgm:prSet presAssocID="{8062FA9C-F9D0-48C8-87C8-4F3E906572F4}" presName="imgShp" presStyleLbl="fgImgPlace1" presStyleIdx="3" presStyleCnt="14"/>
      <dgm:spPr/>
    </dgm:pt>
    <dgm:pt modelId="{E3BAFF28-5696-4D81-8EB2-1BACFA475B83}" type="pres">
      <dgm:prSet presAssocID="{8062FA9C-F9D0-48C8-87C8-4F3E906572F4}" presName="txShp" presStyleLbl="node1" presStyleIdx="3" presStyleCnt="14">
        <dgm:presLayoutVars>
          <dgm:bulletEnabled val="1"/>
        </dgm:presLayoutVars>
      </dgm:prSet>
      <dgm:spPr/>
    </dgm:pt>
    <dgm:pt modelId="{8B4C778D-3209-4BC6-A9E5-841B35572446}" type="pres">
      <dgm:prSet presAssocID="{AA37F16D-A0FC-4B9D-B680-2FA0AC68DD3D}" presName="spacing" presStyleCnt="0"/>
      <dgm:spPr/>
    </dgm:pt>
    <dgm:pt modelId="{250C68EE-8526-4505-9602-5718A6C7EE39}" type="pres">
      <dgm:prSet presAssocID="{3CD4A596-B545-47F3-8584-6BC12062D7A7}" presName="composite" presStyleCnt="0"/>
      <dgm:spPr/>
    </dgm:pt>
    <dgm:pt modelId="{C7277BEF-9D0D-4A1F-AA8F-717CDABB53F6}" type="pres">
      <dgm:prSet presAssocID="{3CD4A596-B545-47F3-8584-6BC12062D7A7}" presName="imgShp" presStyleLbl="fgImgPlace1" presStyleIdx="4" presStyleCnt="14"/>
      <dgm:spPr>
        <a:solidFill>
          <a:schemeClr val="accent1">
            <a:lumMod val="75000"/>
          </a:schemeClr>
        </a:solidFill>
      </dgm:spPr>
    </dgm:pt>
    <dgm:pt modelId="{716DA00F-C237-40AF-B728-75FE5A9EE968}" type="pres">
      <dgm:prSet presAssocID="{3CD4A596-B545-47F3-8584-6BC12062D7A7}" presName="txShp" presStyleLbl="node1" presStyleIdx="4" presStyleCnt="14">
        <dgm:presLayoutVars>
          <dgm:bulletEnabled val="1"/>
        </dgm:presLayoutVars>
      </dgm:prSet>
      <dgm:spPr/>
    </dgm:pt>
    <dgm:pt modelId="{44FC45EA-4223-4668-A7CB-CB0D4644EE60}" type="pres">
      <dgm:prSet presAssocID="{A1FB6663-82AB-4EBA-97CD-6B6C3084278F}" presName="spacing" presStyleCnt="0"/>
      <dgm:spPr/>
    </dgm:pt>
    <dgm:pt modelId="{4329BBA8-1543-4B9C-A326-AADDD44703FD}" type="pres">
      <dgm:prSet presAssocID="{C1064C55-9EC9-4997-8573-B3B976ADC6E3}" presName="composite" presStyleCnt="0"/>
      <dgm:spPr/>
    </dgm:pt>
    <dgm:pt modelId="{AE5E2E80-2A3B-4A8E-85A5-978CBE1E93FD}" type="pres">
      <dgm:prSet presAssocID="{C1064C55-9EC9-4997-8573-B3B976ADC6E3}" presName="imgShp" presStyleLbl="fgImgPlace1" presStyleIdx="5" presStyleCnt="14"/>
      <dgm:spPr>
        <a:solidFill>
          <a:schemeClr val="accent1">
            <a:lumMod val="75000"/>
          </a:schemeClr>
        </a:solidFill>
      </dgm:spPr>
    </dgm:pt>
    <dgm:pt modelId="{0B10C28A-5226-4DF7-8812-ECF76047D669}" type="pres">
      <dgm:prSet presAssocID="{C1064C55-9EC9-4997-8573-B3B976ADC6E3}" presName="txShp" presStyleLbl="node1" presStyleIdx="5" presStyleCnt="14">
        <dgm:presLayoutVars>
          <dgm:bulletEnabled val="1"/>
        </dgm:presLayoutVars>
      </dgm:prSet>
      <dgm:spPr/>
    </dgm:pt>
    <dgm:pt modelId="{A8E944B7-FFE4-4C81-A747-1427BC81BE29}" type="pres">
      <dgm:prSet presAssocID="{00163830-E32A-41E1-90A1-D5008482B06C}" presName="spacing" presStyleCnt="0"/>
      <dgm:spPr/>
    </dgm:pt>
    <dgm:pt modelId="{C68AA51F-09D6-42DF-8749-25603623230A}" type="pres">
      <dgm:prSet presAssocID="{CCF60779-9E25-43FF-9E31-4784524BA96E}" presName="composite" presStyleCnt="0"/>
      <dgm:spPr/>
    </dgm:pt>
    <dgm:pt modelId="{ED52EF14-0B04-45B1-A256-73EA78957C2C}" type="pres">
      <dgm:prSet presAssocID="{CCF60779-9E25-43FF-9E31-4784524BA96E}" presName="imgShp" presStyleLbl="fgImgPlace1" presStyleIdx="6" presStyleCnt="14"/>
      <dgm:spPr>
        <a:solidFill>
          <a:schemeClr val="accent1">
            <a:lumMod val="75000"/>
          </a:schemeClr>
        </a:solidFill>
      </dgm:spPr>
    </dgm:pt>
    <dgm:pt modelId="{6622E778-ECC7-42D2-84FB-2BA8615D607E}" type="pres">
      <dgm:prSet presAssocID="{CCF60779-9E25-43FF-9E31-4784524BA96E}" presName="txShp" presStyleLbl="node1" presStyleIdx="6" presStyleCnt="14">
        <dgm:presLayoutVars>
          <dgm:bulletEnabled val="1"/>
        </dgm:presLayoutVars>
      </dgm:prSet>
      <dgm:spPr/>
    </dgm:pt>
    <dgm:pt modelId="{1D4EB977-F82B-4D8B-BBC2-1803B3EFB381}" type="pres">
      <dgm:prSet presAssocID="{355F9105-069F-4F04-8E92-2ED337FA6985}" presName="spacing" presStyleCnt="0"/>
      <dgm:spPr/>
    </dgm:pt>
    <dgm:pt modelId="{44BC3ECA-6B22-4BD7-B16F-1AA42B1FE6BB}" type="pres">
      <dgm:prSet presAssocID="{0B14151E-966F-40D5-8AB2-9821021185D9}" presName="composite" presStyleCnt="0"/>
      <dgm:spPr/>
    </dgm:pt>
    <dgm:pt modelId="{CB266DD1-787F-4E8C-A6D9-E3E156342B67}" type="pres">
      <dgm:prSet presAssocID="{0B14151E-966F-40D5-8AB2-9821021185D9}" presName="imgShp" presStyleLbl="fgImgPlace1" presStyleIdx="7" presStyleCnt="14"/>
      <dgm:spPr>
        <a:solidFill>
          <a:schemeClr val="accent1">
            <a:lumMod val="75000"/>
          </a:schemeClr>
        </a:solidFill>
      </dgm:spPr>
    </dgm:pt>
    <dgm:pt modelId="{547C2477-1EB2-4217-931B-52F8A6381E85}" type="pres">
      <dgm:prSet presAssocID="{0B14151E-966F-40D5-8AB2-9821021185D9}" presName="txShp" presStyleLbl="node1" presStyleIdx="7" presStyleCnt="14" custScaleX="101739" custLinFactNeighborX="-547">
        <dgm:presLayoutVars>
          <dgm:bulletEnabled val="1"/>
        </dgm:presLayoutVars>
      </dgm:prSet>
      <dgm:spPr/>
    </dgm:pt>
    <dgm:pt modelId="{76BC539A-1B63-4ABE-9BA9-454F185B2EAF}" type="pres">
      <dgm:prSet presAssocID="{20C29B71-BE28-495C-8AD1-7C0AF12DD6DF}" presName="spacing" presStyleCnt="0"/>
      <dgm:spPr/>
    </dgm:pt>
    <dgm:pt modelId="{1DA5FC98-C3B2-4FBA-8B66-DABBDB5EB5EC}" type="pres">
      <dgm:prSet presAssocID="{ED0A4F50-1096-459D-9AC3-1B8DD1B4EC88}" presName="composite" presStyleCnt="0"/>
      <dgm:spPr/>
    </dgm:pt>
    <dgm:pt modelId="{627E235D-F900-4C89-860E-4FF93A88E708}" type="pres">
      <dgm:prSet presAssocID="{ED0A4F50-1096-459D-9AC3-1B8DD1B4EC88}" presName="imgShp" presStyleLbl="fgImgPlace1" presStyleIdx="8" presStyleCnt="14"/>
      <dgm:spPr>
        <a:solidFill>
          <a:srgbClr val="2A65AC"/>
        </a:solidFill>
      </dgm:spPr>
    </dgm:pt>
    <dgm:pt modelId="{D7667E66-C36A-4EDA-B061-04BEE3386911}" type="pres">
      <dgm:prSet presAssocID="{ED0A4F50-1096-459D-9AC3-1B8DD1B4EC88}" presName="txShp" presStyleLbl="node1" presStyleIdx="8" presStyleCnt="14">
        <dgm:presLayoutVars>
          <dgm:bulletEnabled val="1"/>
        </dgm:presLayoutVars>
      </dgm:prSet>
      <dgm:spPr/>
    </dgm:pt>
    <dgm:pt modelId="{043178C7-1D06-4369-B675-4ACC5E9E6F23}" type="pres">
      <dgm:prSet presAssocID="{C0A1D126-70DF-497B-B28C-E38AA55EBCB1}" presName="spacing" presStyleCnt="0"/>
      <dgm:spPr/>
    </dgm:pt>
    <dgm:pt modelId="{4578FCD1-027B-4D27-B921-8A511D8DDDB4}" type="pres">
      <dgm:prSet presAssocID="{2E7972BA-BBE5-472E-8CE5-00EBEB25F64E}" presName="composite" presStyleCnt="0"/>
      <dgm:spPr/>
    </dgm:pt>
    <dgm:pt modelId="{8A7245C4-365C-4BB4-AFBA-2A9DB5C37CBD}" type="pres">
      <dgm:prSet presAssocID="{2E7972BA-BBE5-472E-8CE5-00EBEB25F64E}" presName="imgShp" presStyleLbl="fgImgPlace1" presStyleIdx="9" presStyleCnt="14"/>
      <dgm:spPr>
        <a:solidFill>
          <a:srgbClr val="2A65AC"/>
        </a:solidFill>
      </dgm:spPr>
    </dgm:pt>
    <dgm:pt modelId="{AE51BCB5-47B9-4368-B11D-698107A1D4DF}" type="pres">
      <dgm:prSet presAssocID="{2E7972BA-BBE5-472E-8CE5-00EBEB25F64E}" presName="txShp" presStyleLbl="node1" presStyleIdx="9" presStyleCnt="14">
        <dgm:presLayoutVars>
          <dgm:bulletEnabled val="1"/>
        </dgm:presLayoutVars>
      </dgm:prSet>
      <dgm:spPr/>
    </dgm:pt>
    <dgm:pt modelId="{A4C020D1-657C-4539-9812-D388B013B15D}" type="pres">
      <dgm:prSet presAssocID="{E86053A3-4665-4F92-95AC-A8C8DBB4E171}" presName="spacing" presStyleCnt="0"/>
      <dgm:spPr/>
    </dgm:pt>
    <dgm:pt modelId="{ED5AECEA-2652-48A0-859B-4EE51140BDFC}" type="pres">
      <dgm:prSet presAssocID="{964DAC49-AF01-41C1-87BA-4262AA483355}" presName="composite" presStyleCnt="0"/>
      <dgm:spPr/>
    </dgm:pt>
    <dgm:pt modelId="{8E9A8C12-59F6-4575-8EFF-D330BCF3AD1E}" type="pres">
      <dgm:prSet presAssocID="{964DAC49-AF01-41C1-87BA-4262AA483355}" presName="imgShp" presStyleLbl="fgImgPlace1" presStyleIdx="10" presStyleCnt="14"/>
      <dgm:spPr>
        <a:solidFill>
          <a:srgbClr val="A2C2E8"/>
        </a:solidFill>
      </dgm:spPr>
    </dgm:pt>
    <dgm:pt modelId="{E4851584-1344-4254-83E5-354807743A86}" type="pres">
      <dgm:prSet presAssocID="{964DAC49-AF01-41C1-87BA-4262AA483355}" presName="txShp" presStyleLbl="node1" presStyleIdx="10" presStyleCnt="14">
        <dgm:presLayoutVars>
          <dgm:bulletEnabled val="1"/>
        </dgm:presLayoutVars>
      </dgm:prSet>
      <dgm:spPr/>
    </dgm:pt>
    <dgm:pt modelId="{8C601E25-6AA4-4C88-8446-E84221DCE600}" type="pres">
      <dgm:prSet presAssocID="{F012735A-1A56-4776-AC47-6B21076B47AA}" presName="spacing" presStyleCnt="0"/>
      <dgm:spPr/>
    </dgm:pt>
    <dgm:pt modelId="{9DA1F27B-57A2-4589-B542-D3E949C6C29F}" type="pres">
      <dgm:prSet presAssocID="{4398148C-B9A6-42E9-9E5B-D5B6C210AC3F}" presName="composite" presStyleCnt="0"/>
      <dgm:spPr/>
    </dgm:pt>
    <dgm:pt modelId="{5E8F7700-EC83-4E77-BD8A-F3529BD8E042}" type="pres">
      <dgm:prSet presAssocID="{4398148C-B9A6-42E9-9E5B-D5B6C210AC3F}" presName="imgShp" presStyleLbl="fgImgPlace1" presStyleIdx="11" presStyleCnt="14"/>
      <dgm:spPr>
        <a:solidFill>
          <a:schemeClr val="accent1">
            <a:lumMod val="40000"/>
            <a:lumOff val="60000"/>
          </a:schemeClr>
        </a:solidFill>
      </dgm:spPr>
    </dgm:pt>
    <dgm:pt modelId="{2B455E71-AD5B-4D93-B92B-D468658CFF9F}" type="pres">
      <dgm:prSet presAssocID="{4398148C-B9A6-42E9-9E5B-D5B6C210AC3F}" presName="txShp" presStyleLbl="node1" presStyleIdx="11" presStyleCnt="14">
        <dgm:presLayoutVars>
          <dgm:bulletEnabled val="1"/>
        </dgm:presLayoutVars>
      </dgm:prSet>
      <dgm:spPr/>
    </dgm:pt>
    <dgm:pt modelId="{92594C1F-97CF-4BE3-8C61-395FEBF1CC79}" type="pres">
      <dgm:prSet presAssocID="{7C3D41B5-79E5-4758-B8B7-69D8D83669A8}" presName="spacing" presStyleCnt="0"/>
      <dgm:spPr/>
    </dgm:pt>
    <dgm:pt modelId="{9074DA91-4874-402A-AE7F-FF19F57E5C95}" type="pres">
      <dgm:prSet presAssocID="{B180DB63-8D0B-4A7F-8577-42FA9C70DAFB}" presName="composite" presStyleCnt="0"/>
      <dgm:spPr/>
    </dgm:pt>
    <dgm:pt modelId="{4A69A6E5-369A-4858-BC86-53E8CF29DD37}" type="pres">
      <dgm:prSet presAssocID="{B180DB63-8D0B-4A7F-8577-42FA9C70DAFB}" presName="imgShp" presStyleLbl="fgImgPlace1" presStyleIdx="12" presStyleCnt="14"/>
      <dgm:spPr/>
    </dgm:pt>
    <dgm:pt modelId="{24F5A93E-B59D-4227-8F21-0E183F55B9D9}" type="pres">
      <dgm:prSet presAssocID="{B180DB63-8D0B-4A7F-8577-42FA9C70DAFB}" presName="txShp" presStyleLbl="node1" presStyleIdx="12" presStyleCnt="14">
        <dgm:presLayoutVars>
          <dgm:bulletEnabled val="1"/>
        </dgm:presLayoutVars>
      </dgm:prSet>
      <dgm:spPr/>
    </dgm:pt>
    <dgm:pt modelId="{B83892CD-D848-40CC-B70F-D8634E76D7FE}" type="pres">
      <dgm:prSet presAssocID="{8074CA20-DFEF-4160-AC4B-58E06F9578E6}" presName="spacing" presStyleCnt="0"/>
      <dgm:spPr/>
    </dgm:pt>
    <dgm:pt modelId="{526B10FB-081E-4711-B1DF-C1F7BA8ADADA}" type="pres">
      <dgm:prSet presAssocID="{3607EFAB-0CBD-4504-8891-0DCB66340DD4}" presName="composite" presStyleCnt="0"/>
      <dgm:spPr/>
    </dgm:pt>
    <dgm:pt modelId="{752EDC6A-4F33-4A98-80B1-4E818EE340FC}" type="pres">
      <dgm:prSet presAssocID="{3607EFAB-0CBD-4504-8891-0DCB66340DD4}" presName="imgShp" presStyleLbl="fgImgPlace1" presStyleIdx="13" presStyleCnt="14"/>
      <dgm:spPr>
        <a:solidFill>
          <a:schemeClr val="accent1">
            <a:lumMod val="20000"/>
            <a:lumOff val="80000"/>
          </a:schemeClr>
        </a:solidFill>
      </dgm:spPr>
    </dgm:pt>
    <dgm:pt modelId="{AA3E5F94-1C34-48BF-9F7A-D577552B645A}" type="pres">
      <dgm:prSet presAssocID="{3607EFAB-0CBD-4504-8891-0DCB66340DD4}" presName="txShp" presStyleLbl="node1" presStyleIdx="13" presStyleCnt="14">
        <dgm:presLayoutVars>
          <dgm:bulletEnabled val="1"/>
        </dgm:presLayoutVars>
      </dgm:prSet>
      <dgm:spPr/>
    </dgm:pt>
  </dgm:ptLst>
  <dgm:cxnLst>
    <dgm:cxn modelId="{45649D08-5145-4FEB-B681-CA2C5D5CD7E3}" srcId="{A529343F-FDEA-46A4-9130-DE64657DF25F}" destId="{B180DB63-8D0B-4A7F-8577-42FA9C70DAFB}" srcOrd="12" destOrd="0" parTransId="{64529B12-4FE1-4301-A012-845CF04B7C69}" sibTransId="{8074CA20-DFEF-4160-AC4B-58E06F9578E6}"/>
    <dgm:cxn modelId="{78C35A14-DD78-42A4-8508-4F8925A08024}" type="presOf" srcId="{4398148C-B9A6-42E9-9E5B-D5B6C210AC3F}" destId="{2B455E71-AD5B-4D93-B92B-D468658CFF9F}" srcOrd="0" destOrd="0" presId="urn:microsoft.com/office/officeart/2005/8/layout/vList3#1"/>
    <dgm:cxn modelId="{AD273E17-29BE-4730-8761-8EF80B5232E4}" type="presOf" srcId="{0B14151E-966F-40D5-8AB2-9821021185D9}" destId="{547C2477-1EB2-4217-931B-52F8A6381E85}" srcOrd="0" destOrd="0" presId="urn:microsoft.com/office/officeart/2005/8/layout/vList3#1"/>
    <dgm:cxn modelId="{C351921E-ED00-4227-B489-A0EC2EA437E2}" type="presOf" srcId="{ED0A4F50-1096-459D-9AC3-1B8DD1B4EC88}" destId="{D7667E66-C36A-4EDA-B061-04BEE3386911}" srcOrd="0" destOrd="0" presId="urn:microsoft.com/office/officeart/2005/8/layout/vList3#1"/>
    <dgm:cxn modelId="{A2657720-B134-4A34-9B9C-0B7434AD38EC}" type="presOf" srcId="{CCF60779-9E25-43FF-9E31-4784524BA96E}" destId="{6622E778-ECC7-42D2-84FB-2BA8615D607E}" srcOrd="0" destOrd="0" presId="urn:microsoft.com/office/officeart/2005/8/layout/vList3#1"/>
    <dgm:cxn modelId="{E3F25733-5A78-411A-B4E8-CD4B3CB1E4B4}" srcId="{A529343F-FDEA-46A4-9130-DE64657DF25F}" destId="{3CD4A596-B545-47F3-8584-6BC12062D7A7}" srcOrd="4" destOrd="0" parTransId="{05874C25-1072-4351-BB83-A5999B5F2E31}" sibTransId="{A1FB6663-82AB-4EBA-97CD-6B6C3084278F}"/>
    <dgm:cxn modelId="{890F4C3D-8F72-4A33-8865-5F767E348A6A}" type="presOf" srcId="{3607EFAB-0CBD-4504-8891-0DCB66340DD4}" destId="{AA3E5F94-1C34-48BF-9F7A-D577552B645A}" srcOrd="0" destOrd="0" presId="urn:microsoft.com/office/officeart/2005/8/layout/vList3#1"/>
    <dgm:cxn modelId="{94D9625F-F803-4E53-AD22-16342D40C349}" type="presOf" srcId="{8062FA9C-F9D0-48C8-87C8-4F3E906572F4}" destId="{E3BAFF28-5696-4D81-8EB2-1BACFA475B83}" srcOrd="0" destOrd="0" presId="urn:microsoft.com/office/officeart/2005/8/layout/vList3#1"/>
    <dgm:cxn modelId="{F7B6EF5F-6264-426B-89F7-685B86FF9243}" type="presOf" srcId="{FA09439F-E480-4E75-BF2B-E0FACC038E4B}" destId="{5BA4F62A-7A78-4D93-AB4F-0A6E26B977AA}" srcOrd="0" destOrd="0" presId="urn:microsoft.com/office/officeart/2005/8/layout/vList3#1"/>
    <dgm:cxn modelId="{1E557260-6122-4C20-A410-C95F14005237}" srcId="{A529343F-FDEA-46A4-9130-DE64657DF25F}" destId="{C1064C55-9EC9-4997-8573-B3B976ADC6E3}" srcOrd="5" destOrd="0" parTransId="{737BA569-2D3B-46FF-85FE-AFAB8B181ABD}" sibTransId="{00163830-E32A-41E1-90A1-D5008482B06C}"/>
    <dgm:cxn modelId="{A82BFA4D-F434-4B79-ADF3-F11D5A945EA1}" srcId="{A529343F-FDEA-46A4-9130-DE64657DF25F}" destId="{8ACDD768-3C53-4670-B4B5-260588DF14AC}" srcOrd="2" destOrd="0" parTransId="{6EE09683-3BBF-4B9C-AA25-C344038DFA72}" sibTransId="{2C0331C4-9920-42A4-A010-224DBBEE94DA}"/>
    <dgm:cxn modelId="{DB59A46F-BC50-4FF3-A3F3-7222D9DABB66}" srcId="{A529343F-FDEA-46A4-9130-DE64657DF25F}" destId="{8062FA9C-F9D0-48C8-87C8-4F3E906572F4}" srcOrd="3" destOrd="0" parTransId="{80911A84-EAE4-43EB-B713-576F4674B59E}" sibTransId="{AA37F16D-A0FC-4B9D-B680-2FA0AC68DD3D}"/>
    <dgm:cxn modelId="{87834650-5E24-43B7-B717-FACE902023EC}" srcId="{A529343F-FDEA-46A4-9130-DE64657DF25F}" destId="{3607EFAB-0CBD-4504-8891-0DCB66340DD4}" srcOrd="13" destOrd="0" parTransId="{AB05F1F7-3C07-47EE-B7FF-6AE9D28C0940}" sibTransId="{A74C92FA-ED69-4DFD-89F9-B2C75C4CA880}"/>
    <dgm:cxn modelId="{78564259-0526-4246-8996-02E0C9090678}" type="presOf" srcId="{C1064C55-9EC9-4997-8573-B3B976ADC6E3}" destId="{0B10C28A-5226-4DF7-8812-ECF76047D669}" srcOrd="0" destOrd="0" presId="urn:microsoft.com/office/officeart/2005/8/layout/vList3#1"/>
    <dgm:cxn modelId="{3B09B57C-012F-408C-9E4D-B119AAEB353B}" srcId="{A529343F-FDEA-46A4-9130-DE64657DF25F}" destId="{2E7972BA-BBE5-472E-8CE5-00EBEB25F64E}" srcOrd="9" destOrd="0" parTransId="{CAA58F0C-90C7-4875-914F-9CEB784A3BD7}" sibTransId="{E86053A3-4665-4F92-95AC-A8C8DBB4E171}"/>
    <dgm:cxn modelId="{3EAC057D-DB39-414D-97A0-818F71F0B022}" srcId="{A529343F-FDEA-46A4-9130-DE64657DF25F}" destId="{4398148C-B9A6-42E9-9E5B-D5B6C210AC3F}" srcOrd="11" destOrd="0" parTransId="{A5F06D03-6A09-4526-9BC0-38C87E824133}" sibTransId="{7C3D41B5-79E5-4758-B8B7-69D8D83669A8}"/>
    <dgm:cxn modelId="{D7587A8F-6F38-4978-AA40-04741852195C}" srcId="{A529343F-FDEA-46A4-9130-DE64657DF25F}" destId="{0B14151E-966F-40D5-8AB2-9821021185D9}" srcOrd="7" destOrd="0" parTransId="{2CEAE55B-24C6-41F9-BDF7-78F11F8AB041}" sibTransId="{20C29B71-BE28-495C-8AD1-7C0AF12DD6DF}"/>
    <dgm:cxn modelId="{D81CEC97-A65C-4392-B3FC-E50888B703A5}" type="presOf" srcId="{247EE5D5-4BC6-4B8E-98DC-2201EEB7F58B}" destId="{2344B7BE-B9EC-4EFF-A2CE-8490B6653695}" srcOrd="0" destOrd="0" presId="urn:microsoft.com/office/officeart/2005/8/layout/vList3#1"/>
    <dgm:cxn modelId="{F45D379C-0754-477F-AF16-D573D180C857}" srcId="{A529343F-FDEA-46A4-9130-DE64657DF25F}" destId="{247EE5D5-4BC6-4B8E-98DC-2201EEB7F58B}" srcOrd="0" destOrd="0" parTransId="{3A7FADBC-0CEE-486F-88F9-8E4D85A26762}" sibTransId="{A92290B2-3885-4604-9533-F72C74A25B6C}"/>
    <dgm:cxn modelId="{5D13EE9F-09F6-4AE0-8554-C32BD0A245EE}" type="presOf" srcId="{A529343F-FDEA-46A4-9130-DE64657DF25F}" destId="{7DF02D23-7D97-45CF-89E0-030AAAE6AC52}" srcOrd="0" destOrd="0" presId="urn:microsoft.com/office/officeart/2005/8/layout/vList3#1"/>
    <dgm:cxn modelId="{674D1EA0-61BE-47F2-A3D3-245AD728D91C}" type="presOf" srcId="{964DAC49-AF01-41C1-87BA-4262AA483355}" destId="{E4851584-1344-4254-83E5-354807743A86}" srcOrd="0" destOrd="0" presId="urn:microsoft.com/office/officeart/2005/8/layout/vList3#1"/>
    <dgm:cxn modelId="{88BD04A7-1480-4415-8126-57791E2E9ADF}" srcId="{A529343F-FDEA-46A4-9130-DE64657DF25F}" destId="{964DAC49-AF01-41C1-87BA-4262AA483355}" srcOrd="10" destOrd="0" parTransId="{8EF6365E-7821-42B4-BF1B-B4456C8EC468}" sibTransId="{F012735A-1A56-4776-AC47-6B21076B47AA}"/>
    <dgm:cxn modelId="{3FC625AF-3316-4E8D-86CC-9BC03310FF5A}" type="presOf" srcId="{B180DB63-8D0B-4A7F-8577-42FA9C70DAFB}" destId="{24F5A93E-B59D-4227-8F21-0E183F55B9D9}" srcOrd="0" destOrd="0" presId="urn:microsoft.com/office/officeart/2005/8/layout/vList3#1"/>
    <dgm:cxn modelId="{870E0BB1-0EC5-4142-862A-E4D79FD7F05E}" type="presOf" srcId="{3CD4A596-B545-47F3-8584-6BC12062D7A7}" destId="{716DA00F-C237-40AF-B728-75FE5A9EE968}" srcOrd="0" destOrd="0" presId="urn:microsoft.com/office/officeart/2005/8/layout/vList3#1"/>
    <dgm:cxn modelId="{79D2ACC9-FFCA-457D-BE80-5BC122506917}" type="presOf" srcId="{8ACDD768-3C53-4670-B4B5-260588DF14AC}" destId="{1FBF11C9-D4B2-4F23-871B-E0C083EA599D}" srcOrd="0" destOrd="0" presId="urn:microsoft.com/office/officeart/2005/8/layout/vList3#1"/>
    <dgm:cxn modelId="{DDB6E5D2-93E2-4735-A5C8-9E0895D40012}" srcId="{A529343F-FDEA-46A4-9130-DE64657DF25F}" destId="{FA09439F-E480-4E75-BF2B-E0FACC038E4B}" srcOrd="1" destOrd="0" parTransId="{71F652E7-A38C-440E-92B5-C60C2B39E5BA}" sibTransId="{305EFFE9-93F5-4F2F-8D32-C2C235059A4E}"/>
    <dgm:cxn modelId="{BD903AD5-E2C6-48E8-95C3-039A0A6BCBE3}" srcId="{A529343F-FDEA-46A4-9130-DE64657DF25F}" destId="{CCF60779-9E25-43FF-9E31-4784524BA96E}" srcOrd="6" destOrd="0" parTransId="{3ED72F7C-5F4B-445F-AC71-35A3E43C34A8}" sibTransId="{355F9105-069F-4F04-8E92-2ED337FA6985}"/>
    <dgm:cxn modelId="{180CC2EF-5915-44F4-A9BD-80EAE8EBC992}" type="presOf" srcId="{2E7972BA-BBE5-472E-8CE5-00EBEB25F64E}" destId="{AE51BCB5-47B9-4368-B11D-698107A1D4DF}" srcOrd="0" destOrd="0" presId="urn:microsoft.com/office/officeart/2005/8/layout/vList3#1"/>
    <dgm:cxn modelId="{5E649DF1-32C3-459E-BF4D-A252825623BD}" srcId="{A529343F-FDEA-46A4-9130-DE64657DF25F}" destId="{ED0A4F50-1096-459D-9AC3-1B8DD1B4EC88}" srcOrd="8" destOrd="0" parTransId="{B41D9E72-E9EE-497F-8D82-400DCF5FE161}" sibTransId="{C0A1D126-70DF-497B-B28C-E38AA55EBCB1}"/>
    <dgm:cxn modelId="{367D899D-9FEA-45A1-9CAD-3E86AB5FF3E4}" type="presParOf" srcId="{7DF02D23-7D97-45CF-89E0-030AAAE6AC52}" destId="{444A1697-7204-48E8-AE08-38ACEB1A5DFC}" srcOrd="0" destOrd="0" presId="urn:microsoft.com/office/officeart/2005/8/layout/vList3#1"/>
    <dgm:cxn modelId="{C80CC63C-8148-4951-8728-2CA251E419CD}" type="presParOf" srcId="{444A1697-7204-48E8-AE08-38ACEB1A5DFC}" destId="{667A0357-930E-419F-8539-BF7E48F05256}" srcOrd="0" destOrd="0" presId="urn:microsoft.com/office/officeart/2005/8/layout/vList3#1"/>
    <dgm:cxn modelId="{4A2D8BA8-1CA6-47FA-BEF1-F9C4922D11B4}" type="presParOf" srcId="{444A1697-7204-48E8-AE08-38ACEB1A5DFC}" destId="{2344B7BE-B9EC-4EFF-A2CE-8490B6653695}" srcOrd="1" destOrd="0" presId="urn:microsoft.com/office/officeart/2005/8/layout/vList3#1"/>
    <dgm:cxn modelId="{3E118D7B-81A1-4926-9BD9-01AA0978F169}" type="presParOf" srcId="{7DF02D23-7D97-45CF-89E0-030AAAE6AC52}" destId="{06A75F44-FAB5-4394-989D-09434010C41E}" srcOrd="1" destOrd="0" presId="urn:microsoft.com/office/officeart/2005/8/layout/vList3#1"/>
    <dgm:cxn modelId="{71107A31-60BC-44C6-967A-E2715B99FA74}" type="presParOf" srcId="{7DF02D23-7D97-45CF-89E0-030AAAE6AC52}" destId="{14296033-68E3-4FAD-AD15-7EF84CD88DF2}" srcOrd="2" destOrd="0" presId="urn:microsoft.com/office/officeart/2005/8/layout/vList3#1"/>
    <dgm:cxn modelId="{6216957C-E868-4A82-9FFB-8CC550115EF8}" type="presParOf" srcId="{14296033-68E3-4FAD-AD15-7EF84CD88DF2}" destId="{D7C88AB1-2901-41E1-9268-4166D6275E7A}" srcOrd="0" destOrd="0" presId="urn:microsoft.com/office/officeart/2005/8/layout/vList3#1"/>
    <dgm:cxn modelId="{AE7BFA6F-58A1-44CB-81C7-1ECF132E08EC}" type="presParOf" srcId="{14296033-68E3-4FAD-AD15-7EF84CD88DF2}" destId="{5BA4F62A-7A78-4D93-AB4F-0A6E26B977AA}" srcOrd="1" destOrd="0" presId="urn:microsoft.com/office/officeart/2005/8/layout/vList3#1"/>
    <dgm:cxn modelId="{6AE1788A-E1EF-458E-8438-ED7766E5C1D4}" type="presParOf" srcId="{7DF02D23-7D97-45CF-89E0-030AAAE6AC52}" destId="{88023CB4-3047-4A04-9945-56EF9F837A3A}" srcOrd="3" destOrd="0" presId="urn:microsoft.com/office/officeart/2005/8/layout/vList3#1"/>
    <dgm:cxn modelId="{6D0B8520-647D-4D8A-AE3F-384492DB3177}" type="presParOf" srcId="{7DF02D23-7D97-45CF-89E0-030AAAE6AC52}" destId="{D8A233FB-C9B9-46A2-8822-5F9E00A293FB}" srcOrd="4" destOrd="0" presId="urn:microsoft.com/office/officeart/2005/8/layout/vList3#1"/>
    <dgm:cxn modelId="{E26134C9-2426-4AA9-9F31-5D73B6308164}" type="presParOf" srcId="{D8A233FB-C9B9-46A2-8822-5F9E00A293FB}" destId="{997EB380-E033-473B-8E73-ED2DCA88AAEA}" srcOrd="0" destOrd="0" presId="urn:microsoft.com/office/officeart/2005/8/layout/vList3#1"/>
    <dgm:cxn modelId="{F642C737-DE7D-4BC8-9A58-A09E90DB09B5}" type="presParOf" srcId="{D8A233FB-C9B9-46A2-8822-5F9E00A293FB}" destId="{1FBF11C9-D4B2-4F23-871B-E0C083EA599D}" srcOrd="1" destOrd="0" presId="urn:microsoft.com/office/officeart/2005/8/layout/vList3#1"/>
    <dgm:cxn modelId="{19D1B9B3-E856-4573-8FE5-D5BCE36E1210}" type="presParOf" srcId="{7DF02D23-7D97-45CF-89E0-030AAAE6AC52}" destId="{95C9F987-3669-4D11-9EB9-F5033B293804}" srcOrd="5" destOrd="0" presId="urn:microsoft.com/office/officeart/2005/8/layout/vList3#1"/>
    <dgm:cxn modelId="{B31D7A87-808C-4E1B-9D18-BD4580970AC5}" type="presParOf" srcId="{7DF02D23-7D97-45CF-89E0-030AAAE6AC52}" destId="{BDC2D252-6BBB-4E34-990A-5D81DAD377CC}" srcOrd="6" destOrd="0" presId="urn:microsoft.com/office/officeart/2005/8/layout/vList3#1"/>
    <dgm:cxn modelId="{A9A47589-98E6-4509-8A34-0C436287A6BD}" type="presParOf" srcId="{BDC2D252-6BBB-4E34-990A-5D81DAD377CC}" destId="{3263BEFC-064E-49CA-A379-52D9911411E3}" srcOrd="0" destOrd="0" presId="urn:microsoft.com/office/officeart/2005/8/layout/vList3#1"/>
    <dgm:cxn modelId="{7719B6CD-69DF-42ED-AFBA-6BE2B9F74E94}" type="presParOf" srcId="{BDC2D252-6BBB-4E34-990A-5D81DAD377CC}" destId="{E3BAFF28-5696-4D81-8EB2-1BACFA475B83}" srcOrd="1" destOrd="0" presId="urn:microsoft.com/office/officeart/2005/8/layout/vList3#1"/>
    <dgm:cxn modelId="{F8C05ADB-BF63-4C4D-AE64-9F2D6548C5D3}" type="presParOf" srcId="{7DF02D23-7D97-45CF-89E0-030AAAE6AC52}" destId="{8B4C778D-3209-4BC6-A9E5-841B35572446}" srcOrd="7" destOrd="0" presId="urn:microsoft.com/office/officeart/2005/8/layout/vList3#1"/>
    <dgm:cxn modelId="{D0D67082-82D0-4BD1-BF93-658A71367A1B}" type="presParOf" srcId="{7DF02D23-7D97-45CF-89E0-030AAAE6AC52}" destId="{250C68EE-8526-4505-9602-5718A6C7EE39}" srcOrd="8" destOrd="0" presId="urn:microsoft.com/office/officeart/2005/8/layout/vList3#1"/>
    <dgm:cxn modelId="{A861C8FB-CD55-4529-A97A-40003E980DA7}" type="presParOf" srcId="{250C68EE-8526-4505-9602-5718A6C7EE39}" destId="{C7277BEF-9D0D-4A1F-AA8F-717CDABB53F6}" srcOrd="0" destOrd="0" presId="urn:microsoft.com/office/officeart/2005/8/layout/vList3#1"/>
    <dgm:cxn modelId="{406E3577-A76D-4386-87E3-DCD88FA0B1F6}" type="presParOf" srcId="{250C68EE-8526-4505-9602-5718A6C7EE39}" destId="{716DA00F-C237-40AF-B728-75FE5A9EE968}" srcOrd="1" destOrd="0" presId="urn:microsoft.com/office/officeart/2005/8/layout/vList3#1"/>
    <dgm:cxn modelId="{03E7CDF3-3978-429F-8B7F-999C04E3EF69}" type="presParOf" srcId="{7DF02D23-7D97-45CF-89E0-030AAAE6AC52}" destId="{44FC45EA-4223-4668-A7CB-CB0D4644EE60}" srcOrd="9" destOrd="0" presId="urn:microsoft.com/office/officeart/2005/8/layout/vList3#1"/>
    <dgm:cxn modelId="{54AB7F79-26E4-4977-8658-6610DEC08BE5}" type="presParOf" srcId="{7DF02D23-7D97-45CF-89E0-030AAAE6AC52}" destId="{4329BBA8-1543-4B9C-A326-AADDD44703FD}" srcOrd="10" destOrd="0" presId="urn:microsoft.com/office/officeart/2005/8/layout/vList3#1"/>
    <dgm:cxn modelId="{A11A7331-7623-4870-93D5-5288DF52C529}" type="presParOf" srcId="{4329BBA8-1543-4B9C-A326-AADDD44703FD}" destId="{AE5E2E80-2A3B-4A8E-85A5-978CBE1E93FD}" srcOrd="0" destOrd="0" presId="urn:microsoft.com/office/officeart/2005/8/layout/vList3#1"/>
    <dgm:cxn modelId="{A975B845-50D9-4831-8584-C1D30A3A753A}" type="presParOf" srcId="{4329BBA8-1543-4B9C-A326-AADDD44703FD}" destId="{0B10C28A-5226-4DF7-8812-ECF76047D669}" srcOrd="1" destOrd="0" presId="urn:microsoft.com/office/officeart/2005/8/layout/vList3#1"/>
    <dgm:cxn modelId="{1C028713-7707-4F67-BC31-C5037E7CDA73}" type="presParOf" srcId="{7DF02D23-7D97-45CF-89E0-030AAAE6AC52}" destId="{A8E944B7-FFE4-4C81-A747-1427BC81BE29}" srcOrd="11" destOrd="0" presId="urn:microsoft.com/office/officeart/2005/8/layout/vList3#1"/>
    <dgm:cxn modelId="{561D21BE-1E8B-4D79-8FEA-7EAA9588AFC3}" type="presParOf" srcId="{7DF02D23-7D97-45CF-89E0-030AAAE6AC52}" destId="{C68AA51F-09D6-42DF-8749-25603623230A}" srcOrd="12" destOrd="0" presId="urn:microsoft.com/office/officeart/2005/8/layout/vList3#1"/>
    <dgm:cxn modelId="{30081E3F-E7F3-4415-A958-75D8A7C90810}" type="presParOf" srcId="{C68AA51F-09D6-42DF-8749-25603623230A}" destId="{ED52EF14-0B04-45B1-A256-73EA78957C2C}" srcOrd="0" destOrd="0" presId="urn:microsoft.com/office/officeart/2005/8/layout/vList3#1"/>
    <dgm:cxn modelId="{09485EA0-BE21-4642-AE5F-66CF8178A1F1}" type="presParOf" srcId="{C68AA51F-09D6-42DF-8749-25603623230A}" destId="{6622E778-ECC7-42D2-84FB-2BA8615D607E}" srcOrd="1" destOrd="0" presId="urn:microsoft.com/office/officeart/2005/8/layout/vList3#1"/>
    <dgm:cxn modelId="{87F2C385-3747-42DD-9A36-29E3F84421EE}" type="presParOf" srcId="{7DF02D23-7D97-45CF-89E0-030AAAE6AC52}" destId="{1D4EB977-F82B-4D8B-BBC2-1803B3EFB381}" srcOrd="13" destOrd="0" presId="urn:microsoft.com/office/officeart/2005/8/layout/vList3#1"/>
    <dgm:cxn modelId="{C069C431-7398-48FF-86FB-8C83D6AE199B}" type="presParOf" srcId="{7DF02D23-7D97-45CF-89E0-030AAAE6AC52}" destId="{44BC3ECA-6B22-4BD7-B16F-1AA42B1FE6BB}" srcOrd="14" destOrd="0" presId="urn:microsoft.com/office/officeart/2005/8/layout/vList3#1"/>
    <dgm:cxn modelId="{511DD535-FA4F-427A-8CE3-0875F2721D67}" type="presParOf" srcId="{44BC3ECA-6B22-4BD7-B16F-1AA42B1FE6BB}" destId="{CB266DD1-787F-4E8C-A6D9-E3E156342B67}" srcOrd="0" destOrd="0" presId="urn:microsoft.com/office/officeart/2005/8/layout/vList3#1"/>
    <dgm:cxn modelId="{2470FF4C-97C2-4FC5-B06C-54A03DEFB0F0}" type="presParOf" srcId="{44BC3ECA-6B22-4BD7-B16F-1AA42B1FE6BB}" destId="{547C2477-1EB2-4217-931B-52F8A6381E85}" srcOrd="1" destOrd="0" presId="urn:microsoft.com/office/officeart/2005/8/layout/vList3#1"/>
    <dgm:cxn modelId="{0FFD4DD8-011D-4201-800A-6B507C1BAD28}" type="presParOf" srcId="{7DF02D23-7D97-45CF-89E0-030AAAE6AC52}" destId="{76BC539A-1B63-4ABE-9BA9-454F185B2EAF}" srcOrd="15" destOrd="0" presId="urn:microsoft.com/office/officeart/2005/8/layout/vList3#1"/>
    <dgm:cxn modelId="{67436E61-CFAF-4D4C-B16F-8F9C9EAD66AE}" type="presParOf" srcId="{7DF02D23-7D97-45CF-89E0-030AAAE6AC52}" destId="{1DA5FC98-C3B2-4FBA-8B66-DABBDB5EB5EC}" srcOrd="16" destOrd="0" presId="urn:microsoft.com/office/officeart/2005/8/layout/vList3#1"/>
    <dgm:cxn modelId="{35686B91-438E-47EB-A184-FF97FED409A0}" type="presParOf" srcId="{1DA5FC98-C3B2-4FBA-8B66-DABBDB5EB5EC}" destId="{627E235D-F900-4C89-860E-4FF93A88E708}" srcOrd="0" destOrd="0" presId="urn:microsoft.com/office/officeart/2005/8/layout/vList3#1"/>
    <dgm:cxn modelId="{51687560-1A8F-4AC4-8871-B6C1D6BD7188}" type="presParOf" srcId="{1DA5FC98-C3B2-4FBA-8B66-DABBDB5EB5EC}" destId="{D7667E66-C36A-4EDA-B061-04BEE3386911}" srcOrd="1" destOrd="0" presId="urn:microsoft.com/office/officeart/2005/8/layout/vList3#1"/>
    <dgm:cxn modelId="{479F955C-AF51-4742-A3CA-3CA234493F3F}" type="presParOf" srcId="{7DF02D23-7D97-45CF-89E0-030AAAE6AC52}" destId="{043178C7-1D06-4369-B675-4ACC5E9E6F23}" srcOrd="17" destOrd="0" presId="urn:microsoft.com/office/officeart/2005/8/layout/vList3#1"/>
    <dgm:cxn modelId="{BE5BF884-E91B-4BED-84FA-3916F89D7387}" type="presParOf" srcId="{7DF02D23-7D97-45CF-89E0-030AAAE6AC52}" destId="{4578FCD1-027B-4D27-B921-8A511D8DDDB4}" srcOrd="18" destOrd="0" presId="urn:microsoft.com/office/officeart/2005/8/layout/vList3#1"/>
    <dgm:cxn modelId="{E9A55F80-547F-41C9-B136-95921CBA4708}" type="presParOf" srcId="{4578FCD1-027B-4D27-B921-8A511D8DDDB4}" destId="{8A7245C4-365C-4BB4-AFBA-2A9DB5C37CBD}" srcOrd="0" destOrd="0" presId="urn:microsoft.com/office/officeart/2005/8/layout/vList3#1"/>
    <dgm:cxn modelId="{C8836583-D07E-4ACB-95DF-A49514A6C40A}" type="presParOf" srcId="{4578FCD1-027B-4D27-B921-8A511D8DDDB4}" destId="{AE51BCB5-47B9-4368-B11D-698107A1D4DF}" srcOrd="1" destOrd="0" presId="urn:microsoft.com/office/officeart/2005/8/layout/vList3#1"/>
    <dgm:cxn modelId="{6E384BF3-C853-4C65-8860-AAF790A4A392}" type="presParOf" srcId="{7DF02D23-7D97-45CF-89E0-030AAAE6AC52}" destId="{A4C020D1-657C-4539-9812-D388B013B15D}" srcOrd="19" destOrd="0" presId="urn:microsoft.com/office/officeart/2005/8/layout/vList3#1"/>
    <dgm:cxn modelId="{BFE1B600-3212-4B4C-8A24-87FEC4A3EA47}" type="presParOf" srcId="{7DF02D23-7D97-45CF-89E0-030AAAE6AC52}" destId="{ED5AECEA-2652-48A0-859B-4EE51140BDFC}" srcOrd="20" destOrd="0" presId="urn:microsoft.com/office/officeart/2005/8/layout/vList3#1"/>
    <dgm:cxn modelId="{9436E890-2585-46E9-A294-FFB5E2D1B0A3}" type="presParOf" srcId="{ED5AECEA-2652-48A0-859B-4EE51140BDFC}" destId="{8E9A8C12-59F6-4575-8EFF-D330BCF3AD1E}" srcOrd="0" destOrd="0" presId="urn:microsoft.com/office/officeart/2005/8/layout/vList3#1"/>
    <dgm:cxn modelId="{88462A17-863C-4EEE-A1F9-A5440ECF5A1C}" type="presParOf" srcId="{ED5AECEA-2652-48A0-859B-4EE51140BDFC}" destId="{E4851584-1344-4254-83E5-354807743A86}" srcOrd="1" destOrd="0" presId="urn:microsoft.com/office/officeart/2005/8/layout/vList3#1"/>
    <dgm:cxn modelId="{0B0AE5FB-7FF1-4F65-9B36-E746174BE8B5}" type="presParOf" srcId="{7DF02D23-7D97-45CF-89E0-030AAAE6AC52}" destId="{8C601E25-6AA4-4C88-8446-E84221DCE600}" srcOrd="21" destOrd="0" presId="urn:microsoft.com/office/officeart/2005/8/layout/vList3#1"/>
    <dgm:cxn modelId="{21294B0D-B6B5-4563-8CB5-A20FE3956F2F}" type="presParOf" srcId="{7DF02D23-7D97-45CF-89E0-030AAAE6AC52}" destId="{9DA1F27B-57A2-4589-B542-D3E949C6C29F}" srcOrd="22" destOrd="0" presId="urn:microsoft.com/office/officeart/2005/8/layout/vList3#1"/>
    <dgm:cxn modelId="{20AE9742-E1AC-4F63-9F05-3CF84E3A0B6C}" type="presParOf" srcId="{9DA1F27B-57A2-4589-B542-D3E949C6C29F}" destId="{5E8F7700-EC83-4E77-BD8A-F3529BD8E042}" srcOrd="0" destOrd="0" presId="urn:microsoft.com/office/officeart/2005/8/layout/vList3#1"/>
    <dgm:cxn modelId="{B2459403-924B-4838-A1C4-032B566EF76F}" type="presParOf" srcId="{9DA1F27B-57A2-4589-B542-D3E949C6C29F}" destId="{2B455E71-AD5B-4D93-B92B-D468658CFF9F}" srcOrd="1" destOrd="0" presId="urn:microsoft.com/office/officeart/2005/8/layout/vList3#1"/>
    <dgm:cxn modelId="{DB8CAC76-8F4C-4779-B1A1-879C5DCA4833}" type="presParOf" srcId="{7DF02D23-7D97-45CF-89E0-030AAAE6AC52}" destId="{92594C1F-97CF-4BE3-8C61-395FEBF1CC79}" srcOrd="23" destOrd="0" presId="urn:microsoft.com/office/officeart/2005/8/layout/vList3#1"/>
    <dgm:cxn modelId="{03CBF2D9-6AB1-42BA-9E2B-4C8D068D1200}" type="presParOf" srcId="{7DF02D23-7D97-45CF-89E0-030AAAE6AC52}" destId="{9074DA91-4874-402A-AE7F-FF19F57E5C95}" srcOrd="24" destOrd="0" presId="urn:microsoft.com/office/officeart/2005/8/layout/vList3#1"/>
    <dgm:cxn modelId="{C019ABF7-6D5F-42BE-A3A5-AD97074311EE}" type="presParOf" srcId="{9074DA91-4874-402A-AE7F-FF19F57E5C95}" destId="{4A69A6E5-369A-4858-BC86-53E8CF29DD37}" srcOrd="0" destOrd="0" presId="urn:microsoft.com/office/officeart/2005/8/layout/vList3#1"/>
    <dgm:cxn modelId="{DA3018FB-7D19-4374-8F08-AE7A3C99BDF5}" type="presParOf" srcId="{9074DA91-4874-402A-AE7F-FF19F57E5C95}" destId="{24F5A93E-B59D-4227-8F21-0E183F55B9D9}" srcOrd="1" destOrd="0" presId="urn:microsoft.com/office/officeart/2005/8/layout/vList3#1"/>
    <dgm:cxn modelId="{07168D20-015A-4852-BE33-26472E3F9872}" type="presParOf" srcId="{7DF02D23-7D97-45CF-89E0-030AAAE6AC52}" destId="{B83892CD-D848-40CC-B70F-D8634E76D7FE}" srcOrd="25" destOrd="0" presId="urn:microsoft.com/office/officeart/2005/8/layout/vList3#1"/>
    <dgm:cxn modelId="{C84883B1-96EE-4990-AC44-40B3B1FCACA8}" type="presParOf" srcId="{7DF02D23-7D97-45CF-89E0-030AAAE6AC52}" destId="{526B10FB-081E-4711-B1DF-C1F7BA8ADADA}" srcOrd="26" destOrd="0" presId="urn:microsoft.com/office/officeart/2005/8/layout/vList3#1"/>
    <dgm:cxn modelId="{CF96D9DF-7543-4092-B61E-5BF48BC6B95D}" type="presParOf" srcId="{526B10FB-081E-4711-B1DF-C1F7BA8ADADA}" destId="{752EDC6A-4F33-4A98-80B1-4E818EE340FC}" srcOrd="0" destOrd="0" presId="urn:microsoft.com/office/officeart/2005/8/layout/vList3#1"/>
    <dgm:cxn modelId="{64B6F0D6-2CB2-4409-9BFD-B29C125BB37E}" type="presParOf" srcId="{526B10FB-081E-4711-B1DF-C1F7BA8ADADA}" destId="{AA3E5F94-1C34-48BF-9F7A-D577552B645A}"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B7BE-B9EC-4EFF-A2CE-8490B6653695}">
      <dsp:nvSpPr>
        <dsp:cNvPr id="0" name=""/>
        <dsp:cNvSpPr/>
      </dsp:nvSpPr>
      <dsp:spPr>
        <a:xfrm rot="10800000">
          <a:off x="1328109" y="158"/>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Preamble</a:t>
          </a:r>
        </a:p>
      </dsp:txBody>
      <dsp:txXfrm rot="10800000">
        <a:off x="1399882" y="158"/>
        <a:ext cx="4916070" cy="287092"/>
      </dsp:txXfrm>
    </dsp:sp>
    <dsp:sp modelId="{667A0357-930E-419F-8539-BF7E48F05256}">
      <dsp:nvSpPr>
        <dsp:cNvPr id="0" name=""/>
        <dsp:cNvSpPr/>
      </dsp:nvSpPr>
      <dsp:spPr>
        <a:xfrm>
          <a:off x="1184563" y="158"/>
          <a:ext cx="287092" cy="287092"/>
        </a:xfrm>
        <a:prstGeom prst="ellipse">
          <a:avLst/>
        </a:prstGeom>
        <a:solidFill>
          <a:srgbClr val="173559"/>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4F62A-7A78-4D93-AB4F-0A6E26B977AA}">
      <dsp:nvSpPr>
        <dsp:cNvPr id="0" name=""/>
        <dsp:cNvSpPr/>
      </dsp:nvSpPr>
      <dsp:spPr>
        <a:xfrm rot="10800000">
          <a:off x="1328109" y="372950"/>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Market Statistics</a:t>
          </a:r>
        </a:p>
      </dsp:txBody>
      <dsp:txXfrm rot="10800000">
        <a:off x="1399882" y="372950"/>
        <a:ext cx="4916070" cy="287092"/>
      </dsp:txXfrm>
    </dsp:sp>
    <dsp:sp modelId="{D7C88AB1-2901-41E1-9268-4166D6275E7A}">
      <dsp:nvSpPr>
        <dsp:cNvPr id="0" name=""/>
        <dsp:cNvSpPr/>
      </dsp:nvSpPr>
      <dsp:spPr>
        <a:xfrm>
          <a:off x="1184563" y="372950"/>
          <a:ext cx="287092" cy="287092"/>
        </a:xfrm>
        <a:prstGeom prst="ellipse">
          <a:avLst/>
        </a:prstGeom>
        <a:solidFill>
          <a:srgbClr val="1D4575"/>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BF11C9-D4B2-4F23-871B-E0C083EA599D}">
      <dsp:nvSpPr>
        <dsp:cNvPr id="0" name=""/>
        <dsp:cNvSpPr/>
      </dsp:nvSpPr>
      <dsp:spPr>
        <a:xfrm rot="10800000">
          <a:off x="1328109" y="745742"/>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Field Survey</a:t>
          </a:r>
          <a:endParaRPr lang="en-US" sz="2000" kern="1200" dirty="0"/>
        </a:p>
      </dsp:txBody>
      <dsp:txXfrm rot="10800000">
        <a:off x="1399882" y="745742"/>
        <a:ext cx="4916070" cy="287092"/>
      </dsp:txXfrm>
    </dsp:sp>
    <dsp:sp modelId="{997EB380-E033-473B-8E73-ED2DCA88AAEA}">
      <dsp:nvSpPr>
        <dsp:cNvPr id="0" name=""/>
        <dsp:cNvSpPr/>
      </dsp:nvSpPr>
      <dsp:spPr>
        <a:xfrm>
          <a:off x="1184563" y="745742"/>
          <a:ext cx="287092" cy="287092"/>
        </a:xfrm>
        <a:prstGeom prst="ellipse">
          <a:avLst/>
        </a:prstGeom>
        <a:solidFill>
          <a:schemeClr val="accent1">
            <a:lumMod val="7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BAFF28-5696-4D81-8EB2-1BACFA475B83}">
      <dsp:nvSpPr>
        <dsp:cNvPr id="0" name=""/>
        <dsp:cNvSpPr/>
      </dsp:nvSpPr>
      <dsp:spPr>
        <a:xfrm rot="10800000">
          <a:off x="1328109" y="1118533"/>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latin typeface="Times New Roman" panose="02020603050405020304" pitchFamily="18" charset="0"/>
              <a:cs typeface="Times New Roman" panose="02020603050405020304" pitchFamily="18" charset="0"/>
            </a:rPr>
            <a:t>Market Survey</a:t>
          </a:r>
          <a:endParaRPr lang="en-US" sz="2000" kern="1200" dirty="0"/>
        </a:p>
      </dsp:txBody>
      <dsp:txXfrm rot="10800000">
        <a:off x="1399882" y="1118533"/>
        <a:ext cx="4916070" cy="287092"/>
      </dsp:txXfrm>
    </dsp:sp>
    <dsp:sp modelId="{3263BEFC-064E-49CA-A379-52D9911411E3}">
      <dsp:nvSpPr>
        <dsp:cNvPr id="0" name=""/>
        <dsp:cNvSpPr/>
      </dsp:nvSpPr>
      <dsp:spPr>
        <a:xfrm>
          <a:off x="1184563" y="1118533"/>
          <a:ext cx="287092" cy="287092"/>
        </a:xfrm>
        <a:prstGeom prst="ellipse">
          <a:avLst/>
        </a:prstGeom>
        <a:solidFill>
          <a:schemeClr val="dk2">
            <a:tint val="4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6DA00F-C237-40AF-B728-75FE5A9EE968}">
      <dsp:nvSpPr>
        <dsp:cNvPr id="0" name=""/>
        <dsp:cNvSpPr/>
      </dsp:nvSpPr>
      <dsp:spPr>
        <a:xfrm rot="10800000">
          <a:off x="1328109" y="1491325"/>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Problem Definition</a:t>
          </a:r>
        </a:p>
      </dsp:txBody>
      <dsp:txXfrm rot="10800000">
        <a:off x="1399882" y="1491325"/>
        <a:ext cx="4916070" cy="287092"/>
      </dsp:txXfrm>
    </dsp:sp>
    <dsp:sp modelId="{C7277BEF-9D0D-4A1F-AA8F-717CDABB53F6}">
      <dsp:nvSpPr>
        <dsp:cNvPr id="0" name=""/>
        <dsp:cNvSpPr/>
      </dsp:nvSpPr>
      <dsp:spPr>
        <a:xfrm>
          <a:off x="1184563" y="1491325"/>
          <a:ext cx="287092" cy="287092"/>
        </a:xfrm>
        <a:prstGeom prst="ellipse">
          <a:avLst/>
        </a:prstGeom>
        <a:solidFill>
          <a:schemeClr val="accent1">
            <a:lumMod val="7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10C28A-5226-4DF7-8812-ECF76047D669}">
      <dsp:nvSpPr>
        <dsp:cNvPr id="0" name=""/>
        <dsp:cNvSpPr/>
      </dsp:nvSpPr>
      <dsp:spPr>
        <a:xfrm rot="10800000">
          <a:off x="1328109" y="1864117"/>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Literature Survey</a:t>
          </a:r>
        </a:p>
      </dsp:txBody>
      <dsp:txXfrm rot="10800000">
        <a:off x="1399882" y="1864117"/>
        <a:ext cx="4916070" cy="287092"/>
      </dsp:txXfrm>
    </dsp:sp>
    <dsp:sp modelId="{AE5E2E80-2A3B-4A8E-85A5-978CBE1E93FD}">
      <dsp:nvSpPr>
        <dsp:cNvPr id="0" name=""/>
        <dsp:cNvSpPr/>
      </dsp:nvSpPr>
      <dsp:spPr>
        <a:xfrm>
          <a:off x="1184563" y="1864117"/>
          <a:ext cx="287092" cy="287092"/>
        </a:xfrm>
        <a:prstGeom prst="ellipse">
          <a:avLst/>
        </a:prstGeom>
        <a:solidFill>
          <a:schemeClr val="accent1">
            <a:lumMod val="7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2E778-ECC7-42D2-84FB-2BA8615D607E}">
      <dsp:nvSpPr>
        <dsp:cNvPr id="0" name=""/>
        <dsp:cNvSpPr/>
      </dsp:nvSpPr>
      <dsp:spPr>
        <a:xfrm rot="10800000">
          <a:off x="1328109" y="2236909"/>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Project Objectives </a:t>
          </a:r>
        </a:p>
      </dsp:txBody>
      <dsp:txXfrm rot="10800000">
        <a:off x="1399882" y="2236909"/>
        <a:ext cx="4916070" cy="287092"/>
      </dsp:txXfrm>
    </dsp:sp>
    <dsp:sp modelId="{ED52EF14-0B04-45B1-A256-73EA78957C2C}">
      <dsp:nvSpPr>
        <dsp:cNvPr id="0" name=""/>
        <dsp:cNvSpPr/>
      </dsp:nvSpPr>
      <dsp:spPr>
        <a:xfrm>
          <a:off x="1184563" y="2236909"/>
          <a:ext cx="287092" cy="287092"/>
        </a:xfrm>
        <a:prstGeom prst="ellipse">
          <a:avLst/>
        </a:prstGeom>
        <a:solidFill>
          <a:schemeClr val="accent1">
            <a:lumMod val="7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7C2477-1EB2-4217-931B-52F8A6381E85}">
      <dsp:nvSpPr>
        <dsp:cNvPr id="0" name=""/>
        <dsp:cNvSpPr/>
      </dsp:nvSpPr>
      <dsp:spPr>
        <a:xfrm rot="10800000">
          <a:off x="1235772" y="2609701"/>
          <a:ext cx="5074582"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itchFamily="18" charset="0"/>
              <a:cs typeface="Times New Roman" pitchFamily="18" charset="0"/>
            </a:rPr>
            <a:t>Hardware and Software</a:t>
          </a:r>
          <a:endParaRPr lang="en-GB" sz="2000" b="1" kern="1200" dirty="0">
            <a:latin typeface="Times New Roman" pitchFamily="18" charset="0"/>
            <a:cs typeface="Times New Roman" pitchFamily="18" charset="0"/>
          </a:endParaRPr>
        </a:p>
      </dsp:txBody>
      <dsp:txXfrm rot="10800000">
        <a:off x="1307545" y="2609701"/>
        <a:ext cx="5002809" cy="287092"/>
      </dsp:txXfrm>
    </dsp:sp>
    <dsp:sp modelId="{CB266DD1-787F-4E8C-A6D9-E3E156342B67}">
      <dsp:nvSpPr>
        <dsp:cNvPr id="0" name=""/>
        <dsp:cNvSpPr/>
      </dsp:nvSpPr>
      <dsp:spPr>
        <a:xfrm>
          <a:off x="1162878" y="2609701"/>
          <a:ext cx="287092" cy="287092"/>
        </a:xfrm>
        <a:prstGeom prst="ellipse">
          <a:avLst/>
        </a:prstGeom>
        <a:solidFill>
          <a:schemeClr val="accent1">
            <a:lumMod val="75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67E66-C36A-4EDA-B061-04BEE3386911}">
      <dsp:nvSpPr>
        <dsp:cNvPr id="0" name=""/>
        <dsp:cNvSpPr/>
      </dsp:nvSpPr>
      <dsp:spPr>
        <a:xfrm rot="10800000">
          <a:off x="1328109" y="2982492"/>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Methodology </a:t>
          </a:r>
        </a:p>
      </dsp:txBody>
      <dsp:txXfrm rot="10800000">
        <a:off x="1399882" y="2982492"/>
        <a:ext cx="4916070" cy="287092"/>
      </dsp:txXfrm>
    </dsp:sp>
    <dsp:sp modelId="{627E235D-F900-4C89-860E-4FF93A88E708}">
      <dsp:nvSpPr>
        <dsp:cNvPr id="0" name=""/>
        <dsp:cNvSpPr/>
      </dsp:nvSpPr>
      <dsp:spPr>
        <a:xfrm>
          <a:off x="1184563" y="2982492"/>
          <a:ext cx="287092" cy="287092"/>
        </a:xfrm>
        <a:prstGeom prst="ellipse">
          <a:avLst/>
        </a:prstGeom>
        <a:solidFill>
          <a:srgbClr val="2A65AC"/>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1BCB5-47B9-4368-B11D-698107A1D4DF}">
      <dsp:nvSpPr>
        <dsp:cNvPr id="0" name=""/>
        <dsp:cNvSpPr/>
      </dsp:nvSpPr>
      <dsp:spPr>
        <a:xfrm rot="10800000">
          <a:off x="1328109" y="3355284"/>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Results</a:t>
          </a:r>
        </a:p>
      </dsp:txBody>
      <dsp:txXfrm rot="10800000">
        <a:off x="1399882" y="3355284"/>
        <a:ext cx="4916070" cy="287092"/>
      </dsp:txXfrm>
    </dsp:sp>
    <dsp:sp modelId="{8A7245C4-365C-4BB4-AFBA-2A9DB5C37CBD}">
      <dsp:nvSpPr>
        <dsp:cNvPr id="0" name=""/>
        <dsp:cNvSpPr/>
      </dsp:nvSpPr>
      <dsp:spPr>
        <a:xfrm>
          <a:off x="1184563" y="3355284"/>
          <a:ext cx="287092" cy="287092"/>
        </a:xfrm>
        <a:prstGeom prst="ellipse">
          <a:avLst/>
        </a:prstGeom>
        <a:solidFill>
          <a:srgbClr val="2A65AC"/>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851584-1344-4254-83E5-354807743A86}">
      <dsp:nvSpPr>
        <dsp:cNvPr id="0" name=""/>
        <dsp:cNvSpPr/>
      </dsp:nvSpPr>
      <dsp:spPr>
        <a:xfrm rot="10800000">
          <a:off x="1328109" y="3728076"/>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Advantages &amp; Applications</a:t>
          </a:r>
        </a:p>
      </dsp:txBody>
      <dsp:txXfrm rot="10800000">
        <a:off x="1399882" y="3728076"/>
        <a:ext cx="4916070" cy="287092"/>
      </dsp:txXfrm>
    </dsp:sp>
    <dsp:sp modelId="{8E9A8C12-59F6-4575-8EFF-D330BCF3AD1E}">
      <dsp:nvSpPr>
        <dsp:cNvPr id="0" name=""/>
        <dsp:cNvSpPr/>
      </dsp:nvSpPr>
      <dsp:spPr>
        <a:xfrm>
          <a:off x="1184563" y="3728076"/>
          <a:ext cx="287092" cy="287092"/>
        </a:xfrm>
        <a:prstGeom prst="ellipse">
          <a:avLst/>
        </a:prstGeom>
        <a:solidFill>
          <a:srgbClr val="A2C2E8"/>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455E71-AD5B-4D93-B92B-D468658CFF9F}">
      <dsp:nvSpPr>
        <dsp:cNvPr id="0" name=""/>
        <dsp:cNvSpPr/>
      </dsp:nvSpPr>
      <dsp:spPr>
        <a:xfrm rot="10800000">
          <a:off x="1328109" y="4100868"/>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Budget Estimation</a:t>
          </a:r>
          <a:endParaRPr lang="en-US" sz="2000" kern="1200" dirty="0"/>
        </a:p>
      </dsp:txBody>
      <dsp:txXfrm rot="10800000">
        <a:off x="1399882" y="4100868"/>
        <a:ext cx="4916070" cy="287092"/>
      </dsp:txXfrm>
    </dsp:sp>
    <dsp:sp modelId="{5E8F7700-EC83-4E77-BD8A-F3529BD8E042}">
      <dsp:nvSpPr>
        <dsp:cNvPr id="0" name=""/>
        <dsp:cNvSpPr/>
      </dsp:nvSpPr>
      <dsp:spPr>
        <a:xfrm>
          <a:off x="1184563" y="4100868"/>
          <a:ext cx="287092" cy="287092"/>
        </a:xfrm>
        <a:prstGeom prst="ellipse">
          <a:avLst/>
        </a:prstGeom>
        <a:solidFill>
          <a:schemeClr val="accent1">
            <a:lumMod val="40000"/>
            <a:lumOff val="6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F5A93E-B59D-4227-8F21-0E183F55B9D9}">
      <dsp:nvSpPr>
        <dsp:cNvPr id="0" name=""/>
        <dsp:cNvSpPr/>
      </dsp:nvSpPr>
      <dsp:spPr>
        <a:xfrm rot="10800000">
          <a:off x="1328109" y="4473660"/>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Time line</a:t>
          </a:r>
        </a:p>
      </dsp:txBody>
      <dsp:txXfrm rot="10800000">
        <a:off x="1399882" y="4473660"/>
        <a:ext cx="4916070" cy="287092"/>
      </dsp:txXfrm>
    </dsp:sp>
    <dsp:sp modelId="{4A69A6E5-369A-4858-BC86-53E8CF29DD37}">
      <dsp:nvSpPr>
        <dsp:cNvPr id="0" name=""/>
        <dsp:cNvSpPr/>
      </dsp:nvSpPr>
      <dsp:spPr>
        <a:xfrm>
          <a:off x="1184563" y="4473660"/>
          <a:ext cx="287092" cy="287092"/>
        </a:xfrm>
        <a:prstGeom prst="ellipse">
          <a:avLst/>
        </a:prstGeom>
        <a:solidFill>
          <a:schemeClr val="dk2">
            <a:tint val="4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3E5F94-1C34-48BF-9F7A-D577552B645A}">
      <dsp:nvSpPr>
        <dsp:cNvPr id="0" name=""/>
        <dsp:cNvSpPr/>
      </dsp:nvSpPr>
      <dsp:spPr>
        <a:xfrm rot="10800000">
          <a:off x="1328109" y="4846451"/>
          <a:ext cx="4987843" cy="287092"/>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600"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latin typeface="Times New Roman" panose="02020603050405020304" pitchFamily="18" charset="0"/>
              <a:cs typeface="Times New Roman" panose="02020603050405020304" pitchFamily="18" charset="0"/>
            </a:rPr>
            <a:t>References</a:t>
          </a:r>
          <a:endParaRPr lang="en-US" sz="2000" kern="1200" dirty="0"/>
        </a:p>
      </dsp:txBody>
      <dsp:txXfrm rot="10800000">
        <a:off x="1399882" y="4846451"/>
        <a:ext cx="4916070" cy="287092"/>
      </dsp:txXfrm>
    </dsp:sp>
    <dsp:sp modelId="{752EDC6A-4F33-4A98-80B1-4E818EE340FC}">
      <dsp:nvSpPr>
        <dsp:cNvPr id="0" name=""/>
        <dsp:cNvSpPr/>
      </dsp:nvSpPr>
      <dsp:spPr>
        <a:xfrm>
          <a:off x="1184563" y="4846451"/>
          <a:ext cx="287092" cy="287092"/>
        </a:xfrm>
        <a:prstGeom prst="ellipse">
          <a:avLst/>
        </a:prstGeom>
        <a:solidFill>
          <a:schemeClr val="accent1">
            <a:lumMod val="20000"/>
            <a:lumOff val="8000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DA979-68F0-4D30-96F0-A17DFB281E7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35F718DB-B9B6-41AB-B6DB-58123492A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602CAA-47CA-4751-A53B-EA2C03174BD1}"/>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F8378153-60BB-419B-A791-63EC46A923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6EA1AA-8708-4BCF-A3EE-548DCF86CB2E}"/>
              </a:ext>
            </a:extLst>
          </p:cNvPr>
          <p:cNvSpPr>
            <a:spLocks noGrp="1"/>
          </p:cNvSpPr>
          <p:nvPr>
            <p:ph type="sldNum" sz="quarter" idx="12"/>
          </p:nvPr>
        </p:nvSpPr>
        <p:spPr/>
        <p:txBody>
          <a:bodyPr/>
          <a:lstStyle/>
          <a:p>
            <a:fld id="{5F195BE9-68D7-4199-9BAB-585D3228A0E3}" type="slidenum">
              <a:rPr lang="en-IN" smtClean="0"/>
              <a:pPr/>
              <a:t>‹#›</a:t>
            </a:fld>
            <a:endParaRPr lang="en-IN"/>
          </a:p>
        </p:txBody>
      </p:sp>
      <p:pic>
        <p:nvPicPr>
          <p:cNvPr id="7" name="Picture 6" descr="WhatsApp Image 2025-09-16 at 2.33.39 PM.jpeg"/>
          <p:cNvPicPr>
            <a:picLocks noChangeAspect="1"/>
          </p:cNvPicPr>
          <p:nvPr userDrawn="1"/>
        </p:nvPicPr>
        <p:blipFill>
          <a:blip r:embed="rId2"/>
          <a:stretch>
            <a:fillRect/>
          </a:stretch>
        </p:blipFill>
        <p:spPr>
          <a:xfrm>
            <a:off x="0" y="0"/>
            <a:ext cx="3554569" cy="1403797"/>
          </a:xfrm>
          <a:prstGeom prst="rect">
            <a:avLst/>
          </a:prstGeom>
        </p:spPr>
      </p:pic>
    </p:spTree>
    <p:extLst>
      <p:ext uri="{BB962C8B-B14F-4D97-AF65-F5344CB8AC3E}">
        <p14:creationId xmlns:p14="http://schemas.microsoft.com/office/powerpoint/2010/main" val="140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2214-3EAE-43D3-B8DF-53D389C218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5A9DD5-F99B-48CF-9234-3668735023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C0BD87-2030-4344-BCC1-E647D51F93E0}"/>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0825C191-07BA-4AB2-8B80-829B5D82AE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A20C9B-9243-46D5-912C-DF4C529DF968}"/>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51043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E6D862-7FCA-462D-804E-269FE25AEA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7F159F-5A9E-4B09-A3B2-5AFEDF661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7A37A7-80F7-4A72-9FB6-33A880ABE67A}"/>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3F03CEF2-E559-4B2E-9881-8250468B18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EDB745-5CC7-4FBA-8931-80C97DF1CF50}"/>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945888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D9F9916-A77E-4A9D-9750-789FE41EC65F}"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F9916-A77E-4A9D-9750-789FE41EC65F}"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9F9916-A77E-4A9D-9750-789FE41EC65F}"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9F9916-A77E-4A9D-9750-789FE41EC65F}"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9F9916-A77E-4A9D-9750-789FE41EC65F}" type="datetimeFigureOut">
              <a:rPr lang="en-US" smtClean="0"/>
              <a:t>10/28/2025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9F9916-A77E-4A9D-9750-789FE41EC65F}" type="datetimeFigureOut">
              <a:rPr lang="en-US" smtClean="0"/>
              <a:t>10/28/2025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F9916-A77E-4A9D-9750-789FE41EC65F}" type="datetimeFigureOut">
              <a:rPr lang="en-US" smtClean="0"/>
              <a:t>10/28/2025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9F9916-A77E-4A9D-9750-789FE41EC65F}"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BEC7E-F8D3-4A09-8A43-E2508D2970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E92E8A-0025-4B26-A3BA-D46E5AE7A1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B177B9-CCCA-40AF-BCFD-ECC3541B28E2}"/>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FBC4343C-2850-4D1A-B3E3-724EAFE2CB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E6CA7D-22CE-4001-AAB1-B0C650A1AF42}"/>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398875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9F9916-A77E-4A9D-9750-789FE41EC65F}"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F9916-A77E-4A9D-9750-789FE41EC65F}"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9F9916-A77E-4A9D-9750-789FE41EC65F}"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6BB43-35CA-4D68-9B47-D9B3093B46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1CED-E0B1-47E1-ACF3-F6F49BB131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0A4B52-DFA9-49F2-BF3B-BA0E804B34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30D2F-CEB2-4E8B-BAE3-A8DFE6C2CDEB}"/>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0CAAD245-A5DB-4B07-AA44-B3C19A038F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F5E6CA-B7FB-4AEF-9665-5BF339F06AFF}"/>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2642417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BADC-AD23-4A75-82FE-37E99677C7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1C0522-ECFC-4CAD-B252-7AF75180A3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0D3A8A-5D17-4B7C-AC97-82B6F0E09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314008F-C55C-463E-979E-E3FAE83D6D9D}"/>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6" name="Footer Placeholder 5">
            <a:extLst>
              <a:ext uri="{FF2B5EF4-FFF2-40B4-BE49-F238E27FC236}">
                <a16:creationId xmlns:a16="http://schemas.microsoft.com/office/drawing/2014/main" id="{50C77F48-76AB-48F7-86DB-80D14393E6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48AF49-8213-4074-A679-13A37E954E4E}"/>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7626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15A1-91FA-497F-BDBF-6420DD6D9D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536582-ABE1-4546-9CC3-D69665145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99185A-DB7D-4BE4-84EF-01E8024C7F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1C8897-9149-47BC-8669-D9237761C1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908C2-F9FD-4AA5-B6A1-135697460B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7B1EFDE-432F-4CE0-B7BE-237D1FA3FCA6}"/>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8" name="Footer Placeholder 7">
            <a:extLst>
              <a:ext uri="{FF2B5EF4-FFF2-40B4-BE49-F238E27FC236}">
                <a16:creationId xmlns:a16="http://schemas.microsoft.com/office/drawing/2014/main" id="{87BFB5C8-39D7-43B8-A98C-2B03DDC53A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6635C7-5B45-46B9-9F29-38CBB6E96CDB}"/>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125160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D066-9BF6-4478-9D7C-A91E0FB0E6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527007-73B5-4F1A-889F-E6575795F9D4}"/>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4" name="Footer Placeholder 3">
            <a:extLst>
              <a:ext uri="{FF2B5EF4-FFF2-40B4-BE49-F238E27FC236}">
                <a16:creationId xmlns:a16="http://schemas.microsoft.com/office/drawing/2014/main" id="{DB1ED8A6-82C8-4D24-BA8D-1548F192FD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3FFC5CF-1AB6-4CED-AB24-3287CD1773C3}"/>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2836112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5697D-A279-4006-A280-04378C0A4E70}"/>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3" name="Footer Placeholder 2">
            <a:extLst>
              <a:ext uri="{FF2B5EF4-FFF2-40B4-BE49-F238E27FC236}">
                <a16:creationId xmlns:a16="http://schemas.microsoft.com/office/drawing/2014/main" id="{693AE2FE-415A-42AC-A36A-E9CB4BAD23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64E550-6C11-41A9-9441-F262FA0F5B2B}"/>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1473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7808-9DCB-4E12-A959-2EE400C31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7CDAFF-913F-4484-9082-CD812321E7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B705E6-E15C-47AB-989C-A694FF94B3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6DD53-702D-4879-A617-F9A45B8D657D}"/>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6" name="Footer Placeholder 5">
            <a:extLst>
              <a:ext uri="{FF2B5EF4-FFF2-40B4-BE49-F238E27FC236}">
                <a16:creationId xmlns:a16="http://schemas.microsoft.com/office/drawing/2014/main" id="{48E130E0-D67F-442C-B308-83C486813D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61E65-D330-401C-A53B-2C7E66DF8AE9}"/>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241725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E1F3-E618-4785-967E-B50B0614E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76BB3F-7BE3-4DA4-A30C-28F61AA1C8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25F6F8-6EE9-41CC-B6CE-C8EF7278F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4A155-7660-42F9-8557-C0EED6FE164C}"/>
              </a:ext>
            </a:extLst>
          </p:cNvPr>
          <p:cNvSpPr>
            <a:spLocks noGrp="1"/>
          </p:cNvSpPr>
          <p:nvPr>
            <p:ph type="dt" sz="half" idx="10"/>
          </p:nvPr>
        </p:nvSpPr>
        <p:spPr/>
        <p:txBody>
          <a:bodyPr/>
          <a:lstStyle/>
          <a:p>
            <a:fld id="{05548413-55E4-4D97-BADB-0B39E72CAB57}" type="datetimeFigureOut">
              <a:rPr lang="en-IN" smtClean="0"/>
              <a:pPr/>
              <a:t>28-10-2025</a:t>
            </a:fld>
            <a:endParaRPr lang="en-IN"/>
          </a:p>
        </p:txBody>
      </p:sp>
      <p:sp>
        <p:nvSpPr>
          <p:cNvPr id="6" name="Footer Placeholder 5">
            <a:extLst>
              <a:ext uri="{FF2B5EF4-FFF2-40B4-BE49-F238E27FC236}">
                <a16:creationId xmlns:a16="http://schemas.microsoft.com/office/drawing/2014/main" id="{5E70F1EF-DD1F-4270-81AB-BB69B93BC2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48D8AF-7D7A-49B7-9BEA-7FA720BE16E7}"/>
              </a:ext>
            </a:extLst>
          </p:cNvPr>
          <p:cNvSpPr>
            <a:spLocks noGrp="1"/>
          </p:cNvSpPr>
          <p:nvPr>
            <p:ph type="sldNum" sz="quarter" idx="12"/>
          </p:nvPr>
        </p:nvSpPr>
        <p:spPr/>
        <p:txBody>
          <a:bodyPr/>
          <a:lstStyle/>
          <a:p>
            <a:fld id="{5F195BE9-68D7-4199-9BAB-585D3228A0E3}" type="slidenum">
              <a:rPr lang="en-IN" smtClean="0"/>
              <a:pPr/>
              <a:t>‹#›</a:t>
            </a:fld>
            <a:endParaRPr lang="en-IN"/>
          </a:p>
        </p:txBody>
      </p:sp>
    </p:spTree>
    <p:extLst>
      <p:ext uri="{BB962C8B-B14F-4D97-AF65-F5344CB8AC3E}">
        <p14:creationId xmlns:p14="http://schemas.microsoft.com/office/powerpoint/2010/main" val="426893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0C4C9-AE0B-40CB-95EF-2EA56ACB61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70557B-DB52-4392-976D-FE09546A9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10EC3CB1-95F7-4A0D-B5DE-FCFA93BB6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548413-55E4-4D97-BADB-0B39E72CAB57}" type="datetimeFigureOut">
              <a:rPr lang="en-IN" smtClean="0"/>
              <a:pPr/>
              <a:t>28-10-2025</a:t>
            </a:fld>
            <a:endParaRPr lang="en-IN"/>
          </a:p>
        </p:txBody>
      </p:sp>
      <p:sp>
        <p:nvSpPr>
          <p:cNvPr id="5" name="Footer Placeholder 4">
            <a:extLst>
              <a:ext uri="{FF2B5EF4-FFF2-40B4-BE49-F238E27FC236}">
                <a16:creationId xmlns:a16="http://schemas.microsoft.com/office/drawing/2014/main" id="{DBAED5D4-395A-4515-BA96-247D9FCC5D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046A45-EEAC-426D-912D-7CB90EFCC0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95BE9-68D7-4199-9BAB-585D3228A0E3}" type="slidenum">
              <a:rPr lang="en-IN" smtClean="0"/>
              <a:pPr/>
              <a:t>‹#›</a:t>
            </a:fld>
            <a:endParaRPr lang="en-IN"/>
          </a:p>
        </p:txBody>
      </p:sp>
    </p:spTree>
    <p:extLst>
      <p:ext uri="{BB962C8B-B14F-4D97-AF65-F5344CB8AC3E}">
        <p14:creationId xmlns:p14="http://schemas.microsoft.com/office/powerpoint/2010/main" val="3850771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F9916-A77E-4A9D-9750-789FE41EC65F}" type="datetimeFigureOut">
              <a:rPr lang="en-US" smtClean="0"/>
              <a:t>10/28/2025</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6BB43-35CA-4D68-9B47-D9B3093B46DE}" type="slidenum">
              <a:rPr lang="en-US" smtClean="0"/>
              <a:t>‹#›</a:t>
            </a:fld>
            <a:endParaRPr lang="en-US"/>
          </a:p>
        </p:txBody>
      </p:sp>
      <p:pic>
        <p:nvPicPr>
          <p:cNvPr id="7" name="Picture 6" descr="WhatsApp Image 2025-09-16 at 2.33.39 PM.jpeg"/>
          <p:cNvPicPr>
            <a:picLocks noChangeAspect="1"/>
          </p:cNvPicPr>
          <p:nvPr userDrawn="1"/>
        </p:nvPicPr>
        <p:blipFill>
          <a:blip r:embed="rId13"/>
          <a:stretch>
            <a:fillRect/>
          </a:stretch>
        </p:blipFill>
        <p:spPr>
          <a:xfrm>
            <a:off x="0" y="0"/>
            <a:ext cx="3741380" cy="152607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4.jpeg"/><Relationship Id="rId7"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32.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g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6.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4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3D2DF5-492C-4631-AE29-751ACA930218}"/>
              </a:ext>
            </a:extLst>
          </p:cNvPr>
          <p:cNvSpPr>
            <a:spLocks noGrp="1"/>
          </p:cNvSpPr>
          <p:nvPr>
            <p:ph type="ctrTitle"/>
          </p:nvPr>
        </p:nvSpPr>
        <p:spPr>
          <a:xfrm>
            <a:off x="1093058" y="1673727"/>
            <a:ext cx="9928903" cy="1794640"/>
          </a:xfr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1001">
            <a:schemeClr val="dk2"/>
          </a:fillRef>
          <a:effectRef idx="0">
            <a:scrgbClr r="0" g="0" b="0"/>
          </a:effectRef>
          <a:fontRef idx="major"/>
        </p:style>
        <p:txBody>
          <a:bodyPr>
            <a:noAutofit/>
          </a:bodyPr>
          <a:lstStyle/>
          <a:p>
            <a:br>
              <a:rPr lang="en-US" sz="2400" b="1" dirty="0">
                <a:solidFill>
                  <a:srgbClr val="FFFF00"/>
                </a:solidFill>
                <a:latin typeface="Times New Roman" panose="02020603050405020304" pitchFamily="18" charset="0"/>
                <a:cs typeface="Times New Roman" panose="02020603050405020304" pitchFamily="18" charset="0"/>
              </a:rPr>
            </a:br>
            <a:br>
              <a:rPr lang="en-US" sz="2400" b="1" dirty="0">
                <a:solidFill>
                  <a:srgbClr val="FFFF00"/>
                </a:solidFill>
                <a:latin typeface="Times New Roman" panose="02020603050405020304" pitchFamily="18" charset="0"/>
                <a:cs typeface="Times New Roman" panose="02020603050405020304" pitchFamily="18" charset="0"/>
              </a:rPr>
            </a:br>
            <a:br>
              <a:rPr lang="en-US" sz="2400" b="1" dirty="0">
                <a:solidFill>
                  <a:srgbClr val="FFFF00"/>
                </a:solidFill>
                <a:latin typeface="Times New Roman" panose="02020603050405020304" pitchFamily="18" charset="0"/>
                <a:cs typeface="Times New Roman" panose="02020603050405020304" pitchFamily="18" charset="0"/>
              </a:rPr>
            </a:br>
            <a:r>
              <a:rPr lang="en-US" sz="2400" b="1" dirty="0">
                <a:solidFill>
                  <a:srgbClr val="FFFF00"/>
                </a:solidFill>
                <a:latin typeface="Times New Roman" panose="02020603050405020304" pitchFamily="18" charset="0"/>
                <a:cs typeface="Times New Roman" panose="02020603050405020304" pitchFamily="18" charset="0"/>
              </a:rPr>
              <a:t>Project Phase-II Review-2  </a:t>
            </a:r>
            <a:br>
              <a:rPr lang="en-US" sz="2400" b="1" dirty="0">
                <a:solidFill>
                  <a:srgbClr val="FFFF00"/>
                </a:solidFill>
                <a:latin typeface="Times New Roman" panose="02020603050405020304" pitchFamily="18" charset="0"/>
                <a:cs typeface="Times New Roman" panose="02020603050405020304" pitchFamily="18" charset="0"/>
              </a:rPr>
            </a:br>
            <a:r>
              <a:rPr lang="en-US" sz="2400" b="1" dirty="0">
                <a:solidFill>
                  <a:schemeClr val="bg1"/>
                </a:solidFill>
                <a:latin typeface="Times New Roman" panose="02020603050405020304" pitchFamily="18" charset="0"/>
                <a:cs typeface="Times New Roman" panose="02020603050405020304" pitchFamily="18" charset="0"/>
              </a:rPr>
              <a:t>Course Code: BEE786</a:t>
            </a:r>
            <a:br>
              <a:rPr lang="en-US" sz="2400" b="1" dirty="0">
                <a:solidFill>
                  <a:srgbClr val="FFFF00"/>
                </a:solidFill>
                <a:latin typeface="Times New Roman" panose="02020603050405020304" pitchFamily="18" charset="0"/>
                <a:cs typeface="Times New Roman" panose="02020603050405020304" pitchFamily="18" charset="0"/>
              </a:rPr>
            </a:br>
            <a:r>
              <a:rPr lang="en-US" sz="2400" b="1" dirty="0">
                <a:solidFill>
                  <a:srgbClr val="FFFF00"/>
                </a:solidFill>
                <a:latin typeface="Times New Roman" panose="02020603050405020304" pitchFamily="18" charset="0"/>
                <a:cs typeface="Times New Roman" panose="02020603050405020304" pitchFamily="18" charset="0"/>
              </a:rPr>
              <a:t>PORTABLE NEONATAL INCUBATOR WITH SLEEP APNEA MONITORING</a:t>
            </a:r>
            <a:br>
              <a:rPr lang="en-IN" sz="2400" dirty="0">
                <a:solidFill>
                  <a:srgbClr val="FFFF00"/>
                </a:solidFill>
                <a:latin typeface="Times New Roman" panose="02020603050405020304" pitchFamily="18" charset="0"/>
                <a:cs typeface="Times New Roman" panose="02020603050405020304" pitchFamily="18" charset="0"/>
              </a:rPr>
            </a:br>
            <a:endParaRPr lang="en-IN" sz="2400" b="1" dirty="0">
              <a:solidFill>
                <a:srgbClr val="FFFF00"/>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1382902A-E3FB-4AC3-9624-DD9EE1EB3EB3}"/>
              </a:ext>
            </a:extLst>
          </p:cNvPr>
          <p:cNvSpPr>
            <a:spLocks noGrp="1"/>
          </p:cNvSpPr>
          <p:nvPr>
            <p:ph type="subTitle" idx="1"/>
          </p:nvPr>
        </p:nvSpPr>
        <p:spPr>
          <a:xfrm>
            <a:off x="527998" y="3686009"/>
            <a:ext cx="4924535" cy="2147864"/>
          </a:xfrm>
          <a:ln/>
        </p:spPr>
        <p:style>
          <a:lnRef idx="2">
            <a:schemeClr val="accent1"/>
          </a:lnRef>
          <a:fillRef idx="1">
            <a:schemeClr val="lt1"/>
          </a:fillRef>
          <a:effectRef idx="0">
            <a:schemeClr val="accent1"/>
          </a:effectRef>
          <a:fontRef idx="minor">
            <a:schemeClr val="dk1"/>
          </a:fontRef>
        </p:style>
        <p:txBody>
          <a:bodyPr>
            <a:normAutofit/>
          </a:bodyPr>
          <a:lstStyle/>
          <a:p>
            <a:pPr algn="ctr"/>
            <a:r>
              <a:rPr lang="en-US" sz="2600" b="1" dirty="0">
                <a:solidFill>
                  <a:schemeClr val="tx1"/>
                </a:solidFill>
                <a:latin typeface="Times New Roman" pitchFamily="18" charset="0"/>
                <a:cs typeface="Times New Roman" pitchFamily="18" charset="0"/>
              </a:rPr>
              <a:t>Presented By,</a:t>
            </a:r>
          </a:p>
          <a:p>
            <a:pPr algn="l"/>
            <a:r>
              <a:rPr lang="en-IN" sz="2000" b="1" dirty="0">
                <a:solidFill>
                  <a:srgbClr val="002060"/>
                </a:solidFill>
                <a:latin typeface="Times New Roman" panose="02020603050405020304" pitchFamily="18" charset="0"/>
                <a:cs typeface="Times New Roman" panose="02020603050405020304" pitchFamily="18" charset="0"/>
              </a:rPr>
              <a:t>Chinthan A D                          4AD22EE013</a:t>
            </a:r>
          </a:p>
          <a:p>
            <a:pPr algn="l"/>
            <a:r>
              <a:rPr lang="en-IN" sz="2000" b="1" dirty="0">
                <a:solidFill>
                  <a:srgbClr val="002060"/>
                </a:solidFill>
                <a:latin typeface="Times New Roman" panose="02020603050405020304" pitchFamily="18" charset="0"/>
                <a:cs typeface="Times New Roman" panose="02020603050405020304" pitchFamily="18" charset="0"/>
              </a:rPr>
              <a:t>Kruthin H K                           4AD22EE026</a:t>
            </a:r>
          </a:p>
          <a:p>
            <a:pPr algn="l"/>
            <a:r>
              <a:rPr lang="en-IN" sz="2000" b="1" dirty="0">
                <a:solidFill>
                  <a:srgbClr val="002060"/>
                </a:solidFill>
                <a:latin typeface="Times New Roman" panose="02020603050405020304" pitchFamily="18" charset="0"/>
                <a:cs typeface="Times New Roman" panose="02020603050405020304" pitchFamily="18" charset="0"/>
              </a:rPr>
              <a:t>N Likitha                                 4AD22EE036</a:t>
            </a:r>
          </a:p>
          <a:p>
            <a:pPr algn="l"/>
            <a:r>
              <a:rPr lang="en-IN" sz="2000" b="1" dirty="0">
                <a:solidFill>
                  <a:srgbClr val="002060"/>
                </a:solidFill>
                <a:latin typeface="Times New Roman" panose="02020603050405020304" pitchFamily="18" charset="0"/>
                <a:cs typeface="Times New Roman" panose="02020603050405020304" pitchFamily="18" charset="0"/>
              </a:rPr>
              <a:t>Sanjana B R                            4AD22EE044</a:t>
            </a:r>
          </a:p>
        </p:txBody>
      </p:sp>
      <p:sp>
        <p:nvSpPr>
          <p:cNvPr id="6" name="Footer Placeholder 9">
            <a:extLst>
              <a:ext uri="{FF2B5EF4-FFF2-40B4-BE49-F238E27FC236}">
                <a16:creationId xmlns:a16="http://schemas.microsoft.com/office/drawing/2014/main" id="{18647FD6-81BA-4FEC-98A4-057DEEFB4CD2}"/>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7" name="Slide Number Placeholder 8">
            <a:extLst>
              <a:ext uri="{FF2B5EF4-FFF2-40B4-BE49-F238E27FC236}">
                <a16:creationId xmlns:a16="http://schemas.microsoft.com/office/drawing/2014/main" id="{2F15430B-5536-43E2-8687-19411A4051EE}"/>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a:t>
            </a:fld>
            <a:endParaRPr lang="en-US" dirty="0">
              <a:latin typeface="Times New Roman" panose="02020603050405020304" pitchFamily="18" charset="0"/>
              <a:cs typeface="Times New Roman" panose="02020603050405020304" pitchFamily="18" charset="0"/>
            </a:endParaRPr>
          </a:p>
        </p:txBody>
      </p:sp>
      <p:pic>
        <p:nvPicPr>
          <p:cNvPr id="9" name="Picture 1">
            <a:extLst>
              <a:ext uri="{FF2B5EF4-FFF2-40B4-BE49-F238E27FC236}">
                <a16:creationId xmlns:a16="http://schemas.microsoft.com/office/drawing/2014/main" id="{E0440EFE-FBAE-4673-95CE-941686BA50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0439821" y="435534"/>
            <a:ext cx="977065" cy="10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78677636-E6F1-451B-9A84-034AA5434DA4}"/>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12A6DCC0-18A4-41AE-AA8F-B1627766FE3E}"/>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16" name="Picture 13" descr="VTU-logo">
            <a:extLst>
              <a:ext uri="{FF2B5EF4-FFF2-40B4-BE49-F238E27FC236}">
                <a16:creationId xmlns:a16="http://schemas.microsoft.com/office/drawing/2014/main" id="{72ED7FB7-9402-4402-8E72-AC0A7741C15E}"/>
              </a:ext>
            </a:extLst>
          </p:cNvPr>
          <p:cNvPicPr>
            <a:picLocks noChangeAspect="1" noChangeArrowheads="1"/>
          </p:cNvPicPr>
          <p:nvPr/>
        </p:nvPicPr>
        <p:blipFill>
          <a:blip r:embed="rId3" cstate="print"/>
          <a:srcRect/>
          <a:stretch>
            <a:fillRect/>
          </a:stretch>
        </p:blipFill>
        <p:spPr bwMode="auto">
          <a:xfrm>
            <a:off x="5343387" y="306948"/>
            <a:ext cx="952500" cy="1209675"/>
          </a:xfrm>
          <a:prstGeom prst="rect">
            <a:avLst/>
          </a:prstGeom>
          <a:noFill/>
          <a:ln w="9525">
            <a:noFill/>
            <a:miter lim="800000"/>
            <a:headEnd/>
            <a:tailEnd/>
          </a:ln>
        </p:spPr>
      </p:pic>
      <p:sp>
        <p:nvSpPr>
          <p:cNvPr id="17" name="Subtitle 2">
            <a:extLst>
              <a:ext uri="{FF2B5EF4-FFF2-40B4-BE49-F238E27FC236}">
                <a16:creationId xmlns:a16="http://schemas.microsoft.com/office/drawing/2014/main" id="{B9DC59E0-F56F-423C-9E44-EBE508582858}"/>
              </a:ext>
            </a:extLst>
          </p:cNvPr>
          <p:cNvSpPr txBox="1">
            <a:spLocks/>
          </p:cNvSpPr>
          <p:nvPr/>
        </p:nvSpPr>
        <p:spPr>
          <a:xfrm>
            <a:off x="5771498" y="3694476"/>
            <a:ext cx="5980209" cy="2147864"/>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b="1" dirty="0">
                <a:solidFill>
                  <a:srgbClr val="002060"/>
                </a:solidFill>
                <a:latin typeface="Times New Roman" pitchFamily="18" charset="0"/>
                <a:cs typeface="Times New Roman" pitchFamily="18" charset="0"/>
              </a:rPr>
              <a:t>Under the Guidance of,</a:t>
            </a:r>
          </a:p>
          <a:p>
            <a:r>
              <a:rPr lang="en-US" sz="2000" b="1" dirty="0">
                <a:solidFill>
                  <a:srgbClr val="002060"/>
                </a:solidFill>
                <a:latin typeface="Times New Roman" pitchFamily="18" charset="0"/>
                <a:cs typeface="Times New Roman" pitchFamily="18" charset="0"/>
              </a:rPr>
              <a:t>Mr. Shreeshayana R</a:t>
            </a:r>
          </a:p>
          <a:p>
            <a:r>
              <a:rPr lang="en-US" sz="2000" b="1" dirty="0">
                <a:solidFill>
                  <a:srgbClr val="002060"/>
                </a:solidFill>
                <a:latin typeface="Times New Roman" pitchFamily="18" charset="0"/>
                <a:cs typeface="Times New Roman" pitchFamily="18" charset="0"/>
              </a:rPr>
              <a:t>Assistant Professor</a:t>
            </a:r>
          </a:p>
          <a:p>
            <a:r>
              <a:rPr lang="en-US" sz="2000" b="1" dirty="0">
                <a:solidFill>
                  <a:srgbClr val="002060"/>
                </a:solidFill>
                <a:latin typeface="Times New Roman" pitchFamily="18" charset="0"/>
                <a:cs typeface="Times New Roman" pitchFamily="18" charset="0"/>
              </a:rPr>
              <a:t>Department of Electrical &amp; Electronics Engineering</a:t>
            </a:r>
          </a:p>
          <a:p>
            <a:r>
              <a:rPr lang="en-US" sz="2000" b="1" dirty="0">
                <a:solidFill>
                  <a:srgbClr val="002060"/>
                </a:solidFill>
                <a:latin typeface="Times New Roman" pitchFamily="18" charset="0"/>
                <a:cs typeface="Times New Roman" pitchFamily="18" charset="0"/>
              </a:rPr>
              <a:t>ATME College of Engineering, Mysuru</a:t>
            </a:r>
          </a:p>
        </p:txBody>
      </p:sp>
      <p:pic>
        <p:nvPicPr>
          <p:cNvPr id="18" name="image10.png">
            <a:extLst>
              <a:ext uri="{FF2B5EF4-FFF2-40B4-BE49-F238E27FC236}">
                <a16:creationId xmlns:a16="http://schemas.microsoft.com/office/drawing/2014/main" id="{AFBF14BA-37E4-409D-B2DE-E08EA5007530}"/>
              </a:ext>
            </a:extLst>
          </p:cNvPr>
          <p:cNvPicPr/>
          <p:nvPr/>
        </p:nvPicPr>
        <p:blipFill>
          <a:blip r:embed="rId4" cstate="print"/>
          <a:srcRect/>
          <a:stretch>
            <a:fillRect/>
          </a:stretch>
        </p:blipFill>
        <p:spPr>
          <a:xfrm>
            <a:off x="8858249" y="436201"/>
            <a:ext cx="1309251" cy="973676"/>
          </a:xfrm>
          <a:prstGeom prst="rect">
            <a:avLst/>
          </a:prstGeom>
          <a:ln/>
        </p:spPr>
      </p:pic>
    </p:spTree>
    <p:extLst>
      <p:ext uri="{BB962C8B-B14F-4D97-AF65-F5344CB8AC3E}">
        <p14:creationId xmlns:p14="http://schemas.microsoft.com/office/powerpoint/2010/main" val="29581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diamond(in)">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diamond(in)">
                                      <p:cBhvr>
                                        <p:cTn id="17" dur="500"/>
                                        <p:tgtEl>
                                          <p:spTgt spid="5">
                                            <p:txEl>
                                              <p:pRg st="0" end="0"/>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checkerboard(across)">
                                      <p:cBhvr>
                                        <p:cTn id="20" dur="500"/>
                                        <p:tgtEl>
                                          <p:spTgt spid="5">
                                            <p:txEl>
                                              <p:pRg st="1" end="1"/>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checkerboard(across)">
                                      <p:cBhvr>
                                        <p:cTn id="23" dur="500"/>
                                        <p:tgtEl>
                                          <p:spTgt spid="5">
                                            <p:txEl>
                                              <p:pRg st="2" end="2"/>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checkerboard(across)">
                                      <p:cBhvr>
                                        <p:cTn id="26" dur="500"/>
                                        <p:tgtEl>
                                          <p:spTgt spid="5">
                                            <p:txEl>
                                              <p:pRg st="3" end="3"/>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checkerboard(across)">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7">
                                            <p:bg/>
                                          </p:spTgt>
                                        </p:tgtEl>
                                        <p:attrNameLst>
                                          <p:attrName>style.visibility</p:attrName>
                                        </p:attrNameLst>
                                      </p:cBhvr>
                                      <p:to>
                                        <p:strVal val="visible"/>
                                      </p:to>
                                    </p:set>
                                    <p:animEffect transition="in" filter="box(in)">
                                      <p:cBhvr>
                                        <p:cTn id="34" dur="500"/>
                                        <p:tgtEl>
                                          <p:spTgt spid="17">
                                            <p:bg/>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checkerboard(across)">
                                      <p:cBhvr>
                                        <p:cTn id="39" dur="500"/>
                                        <p:tgtEl>
                                          <p:spTgt spid="1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7">
                                            <p:txEl>
                                              <p:pRg st="1" end="1"/>
                                            </p:txEl>
                                          </p:spTgt>
                                        </p:tgtEl>
                                        <p:attrNameLst>
                                          <p:attrName>style.visibility</p:attrName>
                                        </p:attrNameLst>
                                      </p:cBhvr>
                                      <p:to>
                                        <p:strVal val="visible"/>
                                      </p:to>
                                    </p:set>
                                    <p:animEffect transition="in" filter="checkerboard(across)">
                                      <p:cBhvr>
                                        <p:cTn id="44" dur="500"/>
                                        <p:tgtEl>
                                          <p:spTgt spid="17">
                                            <p:txEl>
                                              <p:pRg st="1" end="1"/>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checkerboard(across)">
                                      <p:cBhvr>
                                        <p:cTn id="47" dur="500"/>
                                        <p:tgtEl>
                                          <p:spTgt spid="17">
                                            <p:txEl>
                                              <p:pRg st="2" end="2"/>
                                            </p:txEl>
                                          </p:spTgt>
                                        </p:tgtEl>
                                      </p:cBhvr>
                                    </p:animEffect>
                                  </p:childTnLst>
                                </p:cTn>
                              </p:par>
                              <p:par>
                                <p:cTn id="48" presetID="5" presetClass="entr" presetSubtype="10" fill="hold" nodeType="withEffect">
                                  <p:stCondLst>
                                    <p:cond delay="0"/>
                                  </p:stCondLst>
                                  <p:childTnLst>
                                    <p:set>
                                      <p:cBhvr>
                                        <p:cTn id="49" dur="1" fill="hold">
                                          <p:stCondLst>
                                            <p:cond delay="0"/>
                                          </p:stCondLst>
                                        </p:cTn>
                                        <p:tgtEl>
                                          <p:spTgt spid="17">
                                            <p:txEl>
                                              <p:pRg st="3" end="3"/>
                                            </p:txEl>
                                          </p:spTgt>
                                        </p:tgtEl>
                                        <p:attrNameLst>
                                          <p:attrName>style.visibility</p:attrName>
                                        </p:attrNameLst>
                                      </p:cBhvr>
                                      <p:to>
                                        <p:strVal val="visible"/>
                                      </p:to>
                                    </p:set>
                                    <p:animEffect transition="in" filter="checkerboard(across)">
                                      <p:cBhvr>
                                        <p:cTn id="50" dur="500"/>
                                        <p:tgtEl>
                                          <p:spTgt spid="17">
                                            <p:txEl>
                                              <p:pRg st="3" end="3"/>
                                            </p:txEl>
                                          </p:spTgt>
                                        </p:tgtEl>
                                      </p:cBhvr>
                                    </p:animEffect>
                                  </p:childTnLst>
                                </p:cTn>
                              </p:par>
                              <p:par>
                                <p:cTn id="51" presetID="5" presetClass="entr" presetSubtype="10" fill="hold" nodeType="withEffect">
                                  <p:stCondLst>
                                    <p:cond delay="0"/>
                                  </p:stCondLst>
                                  <p:childTnLst>
                                    <p:set>
                                      <p:cBhvr>
                                        <p:cTn id="52" dur="1" fill="hold">
                                          <p:stCondLst>
                                            <p:cond delay="0"/>
                                          </p:stCondLst>
                                        </p:cTn>
                                        <p:tgtEl>
                                          <p:spTgt spid="17">
                                            <p:txEl>
                                              <p:pRg st="4" end="4"/>
                                            </p:txEl>
                                          </p:spTgt>
                                        </p:tgtEl>
                                        <p:attrNameLst>
                                          <p:attrName>style.visibility</p:attrName>
                                        </p:attrNameLst>
                                      </p:cBhvr>
                                      <p:to>
                                        <p:strVal val="visible"/>
                                      </p:to>
                                    </p:set>
                                    <p:animEffect transition="in" filter="checkerboard(across)">
                                      <p:cBhvr>
                                        <p:cTn id="53"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animBg="1"/>
      <p:bldP spid="17" grpId="0" uiExpand="1" build="allAtOnce"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5AFF01F6-02C0-418C-BAF6-6A00A6BD89BB}"/>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01E4C08F-7F62-4F45-A1D1-F2784E93B71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10</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3ADAB67-4567-488E-82DF-07AD94F6768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95AFED9-0909-4860-955C-1073BD4D24C2}"/>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ED7E3AD9-C018-40DE-8E96-E9B857B850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Rounded Corners 12">
            <a:extLst>
              <a:ext uri="{FF2B5EF4-FFF2-40B4-BE49-F238E27FC236}">
                <a16:creationId xmlns:a16="http://schemas.microsoft.com/office/drawing/2014/main" id="{BBC883B5-613E-4C93-8699-6D38D413C7AE}"/>
              </a:ext>
            </a:extLst>
          </p:cNvPr>
          <p:cNvSpPr/>
          <p:nvPr/>
        </p:nvSpPr>
        <p:spPr>
          <a:xfrm>
            <a:off x="4204588" y="374682"/>
            <a:ext cx="3357318" cy="657431"/>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latin typeface="Times New Roman" panose="02020603050405020304" pitchFamily="18" charset="0"/>
              <a:cs typeface="Times New Roman" panose="02020603050405020304" pitchFamily="18" charset="0"/>
            </a:endParaRPr>
          </a:p>
          <a:p>
            <a:pPr algn="ctr"/>
            <a:r>
              <a:rPr lang="en-US" sz="2200" dirty="0">
                <a:solidFill>
                  <a:schemeClr val="bg1"/>
                </a:solidFill>
                <a:latin typeface="Times New Roman" panose="02020603050405020304" pitchFamily="18" charset="0"/>
                <a:cs typeface="Times New Roman" panose="02020603050405020304" pitchFamily="18" charset="0"/>
              </a:rPr>
              <a:t>PROBLEM DEFINITION</a:t>
            </a:r>
            <a:endParaRPr lang="en-IN" sz="2200" dirty="0">
              <a:solidFill>
                <a:schemeClr val="bg1"/>
              </a:solidFill>
              <a:latin typeface="Times New Roman" panose="02020603050405020304" pitchFamily="18" charset="0"/>
              <a:cs typeface="Times New Roman" panose="02020603050405020304" pitchFamily="18" charset="0"/>
            </a:endParaRPr>
          </a:p>
          <a:p>
            <a:pPr algn="ct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9C38B77-DEF9-478F-9D8F-6B9F3920A4F3}"/>
              </a:ext>
            </a:extLst>
          </p:cNvPr>
          <p:cNvSpPr txBox="1"/>
          <p:nvPr/>
        </p:nvSpPr>
        <p:spPr>
          <a:xfrm>
            <a:off x="475129" y="1275719"/>
            <a:ext cx="10479742" cy="3693319"/>
          </a:xfrm>
          <a:prstGeom prst="rect">
            <a:avLst/>
          </a:prstGeom>
          <a:noFill/>
        </p:spPr>
        <p:txBody>
          <a:bodyPr wrap="square">
            <a:spAutoFit/>
          </a:bodyPr>
          <a:lstStyle/>
          <a:p>
            <a:pPr algn="just"/>
            <a:r>
              <a:rPr lang="en-GB" dirty="0">
                <a:latin typeface="Times New Roman" pitchFamily="18" charset="0"/>
                <a:cs typeface="Times New Roman" pitchFamily="18" charset="0"/>
              </a:rPr>
              <a:t>Questions answered by the staff :</a:t>
            </a:r>
          </a:p>
          <a:p>
            <a:pPr algn="just"/>
            <a:endParaRPr lang="en-GB" dirty="0">
              <a:latin typeface="Times New Roman" pitchFamily="18" charset="0"/>
              <a:cs typeface="Times New Roman" pitchFamily="18" charset="0"/>
            </a:endParaRPr>
          </a:p>
          <a:p>
            <a:pPr marL="342900" indent="-342900" algn="just">
              <a:buFont typeface="+mj-lt"/>
              <a:buAutoNum type="arabicPeriod"/>
            </a:pPr>
            <a:r>
              <a:rPr lang="en-GB" b="1" dirty="0">
                <a:latin typeface="Times New Roman" pitchFamily="18" charset="0"/>
                <a:cs typeface="Times New Roman" pitchFamily="18" charset="0"/>
              </a:rPr>
              <a:t>How frequently do you need to monitor the baby’s temperature manually while using the warmer?</a:t>
            </a:r>
            <a:endParaRPr lang="en-GB"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Ans- Every 10 mins after delivery for about an hour or two.</a:t>
            </a:r>
          </a:p>
          <a:p>
            <a:pPr algn="just"/>
            <a:endParaRPr lang="en-GB"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a:p>
            <a:pPr marL="342900" indent="-342900" algn="just">
              <a:buAutoNum type="arabicPeriod" startAt="2"/>
            </a:pPr>
            <a:r>
              <a:rPr lang="en-GB" b="1" dirty="0">
                <a:latin typeface="Times New Roman" pitchFamily="18" charset="0"/>
                <a:cs typeface="Times New Roman" pitchFamily="18" charset="0"/>
              </a:rPr>
              <a:t>Are there any specific temperature regulation issues that you encounter with premature or low-birth-weight infants?</a:t>
            </a:r>
          </a:p>
          <a:p>
            <a:pPr algn="just"/>
            <a:r>
              <a:rPr lang="en-GB" dirty="0">
                <a:latin typeface="Times New Roman" pitchFamily="18" charset="0"/>
                <a:cs typeface="Times New Roman" pitchFamily="18" charset="0"/>
              </a:rPr>
              <a:t>Ans- Standard Temp - 36.5 </a:t>
            </a:r>
            <a:r>
              <a:rPr lang="en-GB" dirty="0" err="1">
                <a:latin typeface="Times New Roman" pitchFamily="18" charset="0"/>
                <a:cs typeface="Times New Roman" pitchFamily="18" charset="0"/>
              </a:rPr>
              <a:t>deg</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celcius</a:t>
            </a:r>
            <a:endParaRPr lang="en-GB"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         cold weather   - 37.5 </a:t>
            </a:r>
            <a:r>
              <a:rPr lang="en-GB" dirty="0" err="1">
                <a:latin typeface="Times New Roman" pitchFamily="18" charset="0"/>
                <a:cs typeface="Times New Roman" pitchFamily="18" charset="0"/>
              </a:rPr>
              <a:t>deg</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celcius</a:t>
            </a:r>
            <a:endParaRPr lang="en-GB"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         Hot weather   -  35 </a:t>
            </a:r>
            <a:r>
              <a:rPr lang="en-GB" dirty="0" err="1">
                <a:latin typeface="Times New Roman" pitchFamily="18" charset="0"/>
                <a:cs typeface="Times New Roman" pitchFamily="18" charset="0"/>
              </a:rPr>
              <a:t>deg</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celcius</a:t>
            </a:r>
            <a:r>
              <a:rPr lang="en-GB" dirty="0">
                <a:latin typeface="Times New Roman" pitchFamily="18" charset="0"/>
                <a:cs typeface="Times New Roman" pitchFamily="18" charset="0"/>
              </a:rPr>
              <a:t>  </a:t>
            </a:r>
          </a:p>
          <a:p>
            <a:pPr algn="just"/>
            <a:r>
              <a:rPr lang="en-GB" dirty="0">
                <a:latin typeface="Times New Roman" pitchFamily="18" charset="0"/>
                <a:cs typeface="Times New Roman" pitchFamily="18" charset="0"/>
              </a:rPr>
              <a:t>         Premature      -   37.5 </a:t>
            </a:r>
            <a:r>
              <a:rPr lang="en-GB" dirty="0" err="1">
                <a:latin typeface="Times New Roman" pitchFamily="18" charset="0"/>
                <a:cs typeface="Times New Roman" pitchFamily="18" charset="0"/>
              </a:rPr>
              <a:t>deg</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celcius</a:t>
            </a:r>
            <a:endParaRPr lang="en-GB"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pic>
        <p:nvPicPr>
          <p:cNvPr id="15" name="image10.png">
            <a:extLst>
              <a:ext uri="{FF2B5EF4-FFF2-40B4-BE49-F238E27FC236}">
                <a16:creationId xmlns:a16="http://schemas.microsoft.com/office/drawing/2014/main" id="{24FBEA2D-9020-479C-BA2D-BC6756239313}"/>
              </a:ext>
            </a:extLst>
          </p:cNvPr>
          <p:cNvPicPr/>
          <p:nvPr/>
        </p:nvPicPr>
        <p:blipFill>
          <a:blip r:embed="rId3" cstate="print"/>
          <a:srcRect/>
          <a:stretch>
            <a:fillRect/>
          </a:stretch>
        </p:blipFill>
        <p:spPr>
          <a:xfrm>
            <a:off x="9848471" y="125367"/>
            <a:ext cx="1099803" cy="906363"/>
          </a:xfrm>
          <a:prstGeom prst="rect">
            <a:avLst/>
          </a:prstGeom>
          <a:ln/>
        </p:spPr>
      </p:pic>
      <p:pic>
        <p:nvPicPr>
          <p:cNvPr id="16" name="Picture 15">
            <a:extLst>
              <a:ext uri="{FF2B5EF4-FFF2-40B4-BE49-F238E27FC236}">
                <a16:creationId xmlns:a16="http://schemas.microsoft.com/office/drawing/2014/main" id="{3A011D5D-9C76-4668-804D-FA35034AD180}"/>
              </a:ext>
            </a:extLst>
          </p:cNvPr>
          <p:cNvPicPr>
            <a:picLocks noChangeAspect="1"/>
          </p:cNvPicPr>
          <p:nvPr/>
        </p:nvPicPr>
        <p:blipFill>
          <a:blip r:embed="rId4"/>
          <a:stretch>
            <a:fillRect/>
          </a:stretch>
        </p:blipFill>
        <p:spPr>
          <a:xfrm>
            <a:off x="0" y="0"/>
            <a:ext cx="2406316" cy="914400"/>
          </a:xfrm>
          <a:prstGeom prst="rect">
            <a:avLst/>
          </a:prstGeom>
        </p:spPr>
      </p:pic>
    </p:spTree>
    <p:extLst>
      <p:ext uri="{BB962C8B-B14F-4D97-AF65-F5344CB8AC3E}">
        <p14:creationId xmlns:p14="http://schemas.microsoft.com/office/powerpoint/2010/main" val="217789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11</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SURVEY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48BD4DC-4FC9-401F-94ED-46D803E8A81E}"/>
              </a:ext>
            </a:extLst>
          </p:cNvPr>
          <p:cNvSpPr/>
          <p:nvPr/>
        </p:nvSpPr>
        <p:spPr>
          <a:xfrm>
            <a:off x="320754" y="1337420"/>
            <a:ext cx="11659550" cy="5297861"/>
          </a:xfrm>
          <a:prstGeom prst="rect">
            <a:avLst/>
          </a:prstGeom>
        </p:spPr>
        <p:txBody>
          <a:bodyPr wrap="square">
            <a:spAutoFit/>
          </a:bodyPr>
          <a:lstStyle/>
          <a:p>
            <a:pPr marR="92710" lvl="0" algn="just">
              <a:lnSpc>
                <a:spcPct val="150000"/>
              </a:lnSpc>
              <a:spcBef>
                <a:spcPts val="1090"/>
              </a:spcBef>
              <a:spcAft>
                <a:spcPts val="0"/>
              </a:spcAft>
              <a:buSzPts val="1200"/>
              <a:tabLst>
                <a:tab pos="353695" algn="l"/>
              </a:tabLst>
            </a:pPr>
            <a:r>
              <a:rPr lang="en-US" dirty="0">
                <a:latin typeface="Times New Roman" panose="02020603050405020304" pitchFamily="18" charset="0"/>
                <a:ea typeface="Times New Roman" panose="02020603050405020304" pitchFamily="18" charset="0"/>
              </a:rPr>
              <a:t>[1] Solomon</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Nwaneri,</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Beatrice</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Ezenwa1,</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Akinniyi</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Osuntoki2,</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Veronica</a:t>
            </a:r>
            <a:r>
              <a:rPr lang="en-US" spc="-3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Ezeaka1, Folasade Ogunsola “A review of infant apnea monitor design”, Clinical and Labora Research (2024)</a:t>
            </a:r>
            <a:endParaRPr lang="en-IN" dirty="0">
              <a:latin typeface="Times New Roman" panose="02020603050405020304" pitchFamily="18" charset="0"/>
              <a:ea typeface="Times New Roman" panose="02020603050405020304" pitchFamily="18" charset="0"/>
            </a:endParaRPr>
          </a:p>
          <a:p>
            <a:pPr marR="92710" lvl="0" algn="just">
              <a:lnSpc>
                <a:spcPct val="150000"/>
              </a:lnSpc>
              <a:spcBef>
                <a:spcPts val="1090"/>
              </a:spcBef>
              <a:spcAft>
                <a:spcPts val="0"/>
              </a:spcAft>
              <a:buSzPts val="1200"/>
              <a:tabLst>
                <a:tab pos="353695" algn="l"/>
              </a:tabLst>
            </a:pPr>
            <a:r>
              <a:rPr lang="en-US" b="1" spc="-10" dirty="0">
                <a:latin typeface="Times New Roman" panose="02020603050405020304" pitchFamily="18" charset="0"/>
                <a:ea typeface="Times New Roman" panose="02020603050405020304" pitchFamily="18" charset="0"/>
              </a:rPr>
              <a:t>Inference</a:t>
            </a:r>
            <a:r>
              <a:rPr lang="en-IN" b="1" spc="-10" dirty="0">
                <a:latin typeface="Times New Roman" panose="02020603050405020304" pitchFamily="18" charset="0"/>
                <a:ea typeface="Times New Roman" panose="02020603050405020304" pitchFamily="18" charset="0"/>
              </a:rPr>
              <a:t>: From this paper ,</a:t>
            </a:r>
            <a:r>
              <a:rPr lang="en-US" b="1" dirty="0">
                <a:latin typeface="Times New Roman" panose="02020603050405020304" pitchFamily="18" charset="0"/>
                <a:ea typeface="Symbol" panose="05050102010706020507" pitchFamily="18" charset="2"/>
                <a:cs typeface="Symbol" panose="05050102010706020507" pitchFamily="18" charset="2"/>
              </a:rPr>
              <a:t>there are various new-born apnea monitoring devices available, ranging from impedance pneumography and piezoelectric sensors to camera- based and capacitive sensing systems, each has inherent limits in terms of accuracy, comfort, cost, and susceptibility to false alarms.</a:t>
            </a:r>
            <a:endParaRPr lang="en-IN" b="1" spc="0" dirty="0">
              <a:effectLst/>
              <a:latin typeface="Times New Roman" panose="02020603050405020304" pitchFamily="18" charset="0"/>
              <a:ea typeface="Symbol" panose="05050102010706020507" pitchFamily="18" charset="2"/>
              <a:cs typeface="Symbol" panose="05050102010706020507" pitchFamily="18" charset="2"/>
            </a:endParaRPr>
          </a:p>
          <a:p>
            <a:pPr lvl="0" algn="just">
              <a:lnSpc>
                <a:spcPct val="150000"/>
              </a:lnSpc>
            </a:pPr>
            <a:r>
              <a:rPr lang="en-US" dirty="0">
                <a:latin typeface="Times New Roman" panose="02020603050405020304" pitchFamily="18" charset="0"/>
                <a:cs typeface="Times New Roman" panose="02020603050405020304" pitchFamily="18" charset="0"/>
              </a:rPr>
              <a:t>[2] Cansu Celebioglu and Ayca Kumluca Topalli “IoT-based incubator monitoring and machine learning powered alarm predictions.”, Technology and Health Care (2024)</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Inference</a:t>
            </a:r>
            <a:r>
              <a:rPr lang="en-IN"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This paper discusses an IoT-based incubator monitoring system that continuously tracks important parameters like temperature and humidity, utilizing multiple sensors and machine learning for anomaly detection. This system is designed for real-time monitoring and alarm notifications, which could potentially be adapted for sleep apnea tracking in neonatal care. The focus remains on ensuring the safety and health of infants in incubators.</a:t>
            </a:r>
            <a:endParaRPr lang="en-IN" b="1" dirty="0">
              <a:latin typeface="Times New Roman" panose="02020603050405020304" pitchFamily="18" charset="0"/>
              <a:cs typeface="Times New Roman" panose="02020603050405020304" pitchFamily="18" charset="0"/>
            </a:endParaRPr>
          </a:p>
          <a:p>
            <a:pPr marL="104775" algn="just">
              <a:lnSpc>
                <a:spcPct val="150000"/>
              </a:lnSpc>
              <a:spcBef>
                <a:spcPts val="985"/>
              </a:spcBef>
              <a:spcAft>
                <a:spcPts val="0"/>
              </a:spcAft>
            </a:pPr>
            <a:endParaRPr lang="en-IN" b="1"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15" name="image10.png">
            <a:extLst>
              <a:ext uri="{FF2B5EF4-FFF2-40B4-BE49-F238E27FC236}">
                <a16:creationId xmlns:a16="http://schemas.microsoft.com/office/drawing/2014/main" id="{1F242545-0F4C-4CA7-8F7A-59A3AB1EDAE2}"/>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1649031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12</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SURVEY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70D5985-4F33-417B-BA55-23AC42A74E17}"/>
              </a:ext>
            </a:extLst>
          </p:cNvPr>
          <p:cNvSpPr/>
          <p:nvPr/>
        </p:nvSpPr>
        <p:spPr>
          <a:xfrm>
            <a:off x="610896" y="1150400"/>
            <a:ext cx="11184835" cy="5546647"/>
          </a:xfrm>
          <a:prstGeom prst="rect">
            <a:avLst/>
          </a:prstGeom>
        </p:spPr>
        <p:txBody>
          <a:bodyPr wrap="square">
            <a:spAutoFit/>
          </a:bodyPr>
          <a:lstStyle/>
          <a:p>
            <a:pPr marR="106045" lvl="0" algn="just">
              <a:lnSpc>
                <a:spcPct val="150000"/>
              </a:lnSpc>
              <a:spcBef>
                <a:spcPts val="445"/>
              </a:spcBef>
              <a:spcAft>
                <a:spcPts val="0"/>
              </a:spcAft>
              <a:buSzPts val="1200"/>
              <a:tabLst>
                <a:tab pos="325755"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[3] Srinivasan Balapangu Shankar, Mark Konyele Kuuziile,</a:t>
            </a:r>
            <a:r>
              <a:rPr lang="en-US" spc="-85"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“Design of an Apnea Monitoring Device for Preterm Baby”, Research Square (2024)</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R="106045" lvl="0" algn="just">
              <a:lnSpc>
                <a:spcPct val="150000"/>
              </a:lnSpc>
              <a:spcBef>
                <a:spcPts val="445"/>
              </a:spcBef>
              <a:spcAft>
                <a:spcPts val="0"/>
              </a:spcAft>
              <a:buSzPts val="1200"/>
              <a:tabLst>
                <a:tab pos="325755" algn="l"/>
              </a:tabLst>
            </a:pPr>
            <a:r>
              <a:rPr lang="en-US" b="1" spc="-10" dirty="0">
                <a:latin typeface="Times New Roman" panose="02020603050405020304" pitchFamily="18" charset="0"/>
                <a:ea typeface="Times New Roman" panose="02020603050405020304" pitchFamily="18" charset="0"/>
                <a:cs typeface="Times New Roman" panose="02020603050405020304" pitchFamily="18" charset="0"/>
              </a:rPr>
              <a:t>Inference</a:t>
            </a:r>
            <a:r>
              <a:rPr lang="en-IN" b="1" spc="-10"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Symbol" panose="05050102010706020507" pitchFamily="18" charset="2"/>
                <a:cs typeface="Times New Roman" panose="02020603050405020304" pitchFamily="18" charset="0"/>
              </a:rPr>
              <a:t>Designing and implementing an apnea monitoring system for preterm neonates is the main subject of the study report.</a:t>
            </a:r>
            <a:r>
              <a:rPr lang="en-US" b="1" spc="200" dirty="0">
                <a:latin typeface="Times New Roman" panose="02020603050405020304" pitchFamily="18" charset="0"/>
                <a:ea typeface="Symbol" panose="05050102010706020507" pitchFamily="18" charset="2"/>
                <a:cs typeface="Times New Roman" panose="02020603050405020304" pitchFamily="18" charset="0"/>
              </a:rPr>
              <a:t> </a:t>
            </a:r>
            <a:r>
              <a:rPr lang="en-US" b="1" dirty="0">
                <a:latin typeface="Times New Roman" panose="02020603050405020304" pitchFamily="18" charset="0"/>
                <a:ea typeface="Symbol" panose="05050102010706020507" pitchFamily="18" charset="2"/>
                <a:cs typeface="Times New Roman" panose="02020603050405020304" pitchFamily="18" charset="0"/>
              </a:rPr>
              <a:t>Vital indicators like heart rate, body temperature, and breathing rate are tracked using non-invasive sensors. Neonatal apnea episodes are detected by the device, which instantly notifies caretakers</a:t>
            </a:r>
            <a:r>
              <a:rPr lang="en-US" dirty="0">
                <a:latin typeface="Times New Roman" panose="02020603050405020304" pitchFamily="18" charset="0"/>
                <a:ea typeface="Symbol" panose="05050102010706020507" pitchFamily="18" charset="2"/>
                <a:cs typeface="Times New Roman" panose="02020603050405020304" pitchFamily="18" charset="0"/>
              </a:rPr>
              <a:t>. </a:t>
            </a:r>
          </a:p>
          <a:p>
            <a:pPr lvl="0" algn="just">
              <a:lnSpc>
                <a:spcPct val="150000"/>
              </a:lnSpc>
            </a:pPr>
            <a:r>
              <a:rPr lang="en-US" dirty="0">
                <a:latin typeface="Times New Roman" panose="02020603050405020304" pitchFamily="18" charset="0"/>
                <a:cs typeface="Times New Roman" panose="02020603050405020304" pitchFamily="18" charset="0"/>
              </a:rPr>
              <a:t>[4] Shreeshayana R1, Raghavendra L2, Manjunatha K B3 and Hemanth B S4 1Assistant Professor, Department of Electrical and Electronics Engineering, ATME College of Engineering, Mysuru, India “Portable Baby Incubator for Monitoring Sleep Apnea”, Grenze International Journal of Engineering and Technology (2023)</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Inference</a:t>
            </a: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 study describes a portable infant incubator that uses DHT11 and pulse sensors to track neonatal vital signs like temperature and pulse rate. To enable remote monitoring, data is gathered using an ESP8266 microcontroller. In environments with limited resources or that are mobile, the system seeks to guarantee the security and dependability of newborn monitoring. LCD display is used for visualizing the readings.</a:t>
            </a:r>
            <a:endParaRPr lang="en-IN" b="1" dirty="0">
              <a:latin typeface="Times New Roman" panose="02020603050405020304" pitchFamily="18" charset="0"/>
              <a:cs typeface="Times New Roman" panose="02020603050405020304" pitchFamily="18" charset="0"/>
            </a:endParaRPr>
          </a:p>
          <a:p>
            <a:pPr marR="106045" lvl="0" algn="just">
              <a:lnSpc>
                <a:spcPct val="150000"/>
              </a:lnSpc>
              <a:spcBef>
                <a:spcPts val="445"/>
              </a:spcBef>
              <a:spcAft>
                <a:spcPts val="0"/>
              </a:spcAft>
              <a:buSzPts val="1200"/>
              <a:tabLst>
                <a:tab pos="325755" algn="l"/>
              </a:tabLst>
            </a:pPr>
            <a:endParaRPr lang="en-IN" spc="0" dirty="0">
              <a:effectLst/>
              <a:latin typeface="Times New Roman" panose="02020603050405020304" pitchFamily="18" charset="0"/>
              <a:ea typeface="Symbol" panose="05050102010706020507" pitchFamily="18" charset="2"/>
              <a:cs typeface="Times New Roman" panose="02020603050405020304" pitchFamily="18" charset="0"/>
            </a:endParaRPr>
          </a:p>
        </p:txBody>
      </p:sp>
      <p:pic>
        <p:nvPicPr>
          <p:cNvPr id="15" name="image10.png">
            <a:extLst>
              <a:ext uri="{FF2B5EF4-FFF2-40B4-BE49-F238E27FC236}">
                <a16:creationId xmlns:a16="http://schemas.microsoft.com/office/drawing/2014/main" id="{33189C3E-A677-4EF5-AF7E-1F3C20C8B21B}"/>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30269113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13</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SURVEY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70D1427-C7C2-4997-889E-FDC26F42E166}"/>
              </a:ext>
            </a:extLst>
          </p:cNvPr>
          <p:cNvSpPr/>
          <p:nvPr/>
        </p:nvSpPr>
        <p:spPr>
          <a:xfrm>
            <a:off x="356715" y="1023651"/>
            <a:ext cx="11673312" cy="5444054"/>
          </a:xfrm>
          <a:prstGeom prst="rect">
            <a:avLst/>
          </a:prstGeom>
        </p:spPr>
        <p:txBody>
          <a:bodyPr wrap="square">
            <a:spAutoFit/>
          </a:bodyPr>
          <a:lstStyle/>
          <a:p>
            <a:pPr marR="102870" lvl="0" algn="just">
              <a:lnSpc>
                <a:spcPct val="150000"/>
              </a:lnSpc>
              <a:spcBef>
                <a:spcPts val="45"/>
              </a:spcBef>
              <a:spcAft>
                <a:spcPts val="0"/>
              </a:spcAft>
              <a:buSzPts val="1200"/>
              <a:tabLst>
                <a:tab pos="328930" algn="l"/>
              </a:tabLst>
            </a:pPr>
            <a:r>
              <a:rPr lang="en-US" dirty="0">
                <a:latin typeface="Times New Roman" panose="02020603050405020304" pitchFamily="18" charset="0"/>
                <a:ea typeface="Times New Roman" panose="02020603050405020304" pitchFamily="18" charset="0"/>
              </a:rPr>
              <a:t>[5] Indira Chandrasekar 1, *, Mary Anne Tablizo 2,3, Manisha Witmans 4, Jose Maria Cruz 5, Marcus Cummins 6 and WendyEstrellado-Cruz 5 “Obstructive Sleep Apnea in Neonates”, Children, volume 9 (2022)</a:t>
            </a:r>
            <a:endParaRPr lang="en-IN" dirty="0">
              <a:latin typeface="Times New Roman" panose="02020603050405020304" pitchFamily="18" charset="0"/>
              <a:ea typeface="Times New Roman" panose="02020603050405020304" pitchFamily="18" charset="0"/>
            </a:endParaRPr>
          </a:p>
          <a:p>
            <a:pPr marR="102870" lvl="0" algn="just">
              <a:lnSpc>
                <a:spcPct val="150000"/>
              </a:lnSpc>
              <a:spcBef>
                <a:spcPts val="45"/>
              </a:spcBef>
              <a:spcAft>
                <a:spcPts val="0"/>
              </a:spcAft>
              <a:buSzPts val="1200"/>
              <a:tabLst>
                <a:tab pos="328930" algn="l"/>
              </a:tabLst>
            </a:pPr>
            <a:r>
              <a:rPr lang="en-US" b="1" spc="-10" dirty="0">
                <a:latin typeface="Times New Roman" panose="02020603050405020304" pitchFamily="18" charset="0"/>
                <a:ea typeface="Times New Roman" panose="02020603050405020304" pitchFamily="18" charset="0"/>
              </a:rPr>
              <a:t>Inference</a:t>
            </a:r>
            <a:r>
              <a:rPr lang="en-IN"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Symbol" panose="05050102010706020507" pitchFamily="18" charset="2"/>
                <a:cs typeface="Symbol" panose="05050102010706020507" pitchFamily="18" charset="2"/>
              </a:rPr>
              <a:t>Neonates have distinctive anatomic and physiologic features that predispose them to obstructive sleep apnea (OSA). If remained unrecognized and untreated, neonatal OSA can lead to impaired growth and development, cardiovascular morbidity, and can even be life threatening. Polysomnography and direct visualization of the airway are essential diagnostic modalities in neonatal OSA.</a:t>
            </a:r>
            <a:endParaRPr lang="en-IN" b="1" dirty="0">
              <a:latin typeface="Times New Roman" panose="02020603050405020304" pitchFamily="18" charset="0"/>
              <a:ea typeface="Symbol" panose="05050102010706020507" pitchFamily="18" charset="2"/>
              <a:cs typeface="Symbol" panose="05050102010706020507" pitchFamily="18" charset="2"/>
            </a:endParaRPr>
          </a:p>
          <a:p>
            <a:pPr marR="102870" lvl="0" algn="just">
              <a:lnSpc>
                <a:spcPct val="150000"/>
              </a:lnSpc>
              <a:spcBef>
                <a:spcPts val="45"/>
              </a:spcBef>
              <a:spcAft>
                <a:spcPts val="0"/>
              </a:spcAft>
              <a:buSzPts val="1200"/>
              <a:tabLst>
                <a:tab pos="328930" algn="l"/>
              </a:tabLst>
            </a:pPr>
            <a:r>
              <a:rPr lang="en-IN" dirty="0">
                <a:latin typeface="Times New Roman" panose="02020603050405020304" pitchFamily="18" charset="0"/>
                <a:ea typeface="Times New Roman" panose="02020603050405020304" pitchFamily="18" charset="0"/>
              </a:rPr>
              <a:t>[6] </a:t>
            </a:r>
            <a:r>
              <a:rPr lang="en-US" dirty="0">
                <a:latin typeface="Times New Roman" panose="02020603050405020304" pitchFamily="18" charset="0"/>
                <a:ea typeface="Times New Roman" panose="02020603050405020304" pitchFamily="18" charset="0"/>
              </a:rPr>
              <a:t>Hanna-Leena Kukkola1,2 and Turkka Kirjavainen1 “Obstructive Sleep Apnea in   position dependent in young infants”, Pediatric Research, volume 93 (2022)</a:t>
            </a:r>
            <a:endParaRPr lang="en-IN" dirty="0">
              <a:latin typeface="Times New Roman" panose="02020603050405020304" pitchFamily="18" charset="0"/>
              <a:ea typeface="Times New Roman" panose="02020603050405020304" pitchFamily="18" charset="0"/>
            </a:endParaRPr>
          </a:p>
          <a:p>
            <a:pPr marR="102870" lvl="0" algn="just">
              <a:lnSpc>
                <a:spcPct val="150000"/>
              </a:lnSpc>
              <a:spcBef>
                <a:spcPts val="45"/>
              </a:spcBef>
              <a:spcAft>
                <a:spcPts val="0"/>
              </a:spcAft>
              <a:buSzPts val="1200"/>
              <a:tabLst>
                <a:tab pos="328930" algn="l"/>
              </a:tabLst>
            </a:pPr>
            <a:r>
              <a:rPr lang="en-US" b="1" spc="-10" dirty="0">
                <a:latin typeface="Times New Roman" panose="02020603050405020304" pitchFamily="18" charset="0"/>
                <a:ea typeface="Times New Roman" panose="02020603050405020304" pitchFamily="18" charset="0"/>
              </a:rPr>
              <a:t>Inference</a:t>
            </a:r>
            <a:r>
              <a:rPr lang="en-IN" b="1" spc="-10"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Symbol" panose="05050102010706020507" pitchFamily="18" charset="2"/>
                <a:cs typeface="Symbol" panose="05050102010706020507" pitchFamily="18" charset="2"/>
              </a:rPr>
              <a:t>The study examines the effects of ambient noise on preterm newborns' early brain development in neonatal intensive care units (NICUs). According to the findings, sound management is crucial in NICUs, and quieter, developmentally appropriate settings are recommended to help vulnerable neonates' healthy neurodevelopment. This study provides important new data that connects early sensory experiences to the anatomical</a:t>
            </a:r>
            <a:r>
              <a:rPr lang="en-US" b="1" spc="200" dirty="0">
                <a:latin typeface="Times New Roman" panose="02020603050405020304" pitchFamily="18" charset="0"/>
                <a:ea typeface="Symbol" panose="05050102010706020507" pitchFamily="18" charset="2"/>
                <a:cs typeface="Symbol" panose="05050102010706020507" pitchFamily="18" charset="2"/>
              </a:rPr>
              <a:t> </a:t>
            </a:r>
            <a:r>
              <a:rPr lang="en-US" b="1" dirty="0">
                <a:latin typeface="Times New Roman" panose="02020603050405020304" pitchFamily="18" charset="0"/>
                <a:ea typeface="Symbol" panose="05050102010706020507" pitchFamily="18" charset="2"/>
                <a:cs typeface="Symbol" panose="05050102010706020507" pitchFamily="18" charset="2"/>
              </a:rPr>
              <a:t>and functional consequences of the preterm infant's brain.</a:t>
            </a:r>
            <a:endParaRPr lang="en-IN" b="1"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15" name="image10.png">
            <a:extLst>
              <a:ext uri="{FF2B5EF4-FFF2-40B4-BE49-F238E27FC236}">
                <a16:creationId xmlns:a16="http://schemas.microsoft.com/office/drawing/2014/main" id="{847D8011-D1FC-47F5-86AC-582E9EF782A5}"/>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1333699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14</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SURVEY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D0745DD-2E7A-49A7-899A-DD719D79E137}"/>
              </a:ext>
            </a:extLst>
          </p:cNvPr>
          <p:cNvSpPr/>
          <p:nvPr/>
        </p:nvSpPr>
        <p:spPr>
          <a:xfrm>
            <a:off x="457199" y="1139079"/>
            <a:ext cx="11277601" cy="5028556"/>
          </a:xfrm>
          <a:prstGeom prst="rect">
            <a:avLst/>
          </a:prstGeom>
        </p:spPr>
        <p:txBody>
          <a:bodyPr wrap="square" anchor="ctr">
            <a:spAutoFit/>
          </a:bodyPr>
          <a:lstStyle/>
          <a:p>
            <a:pPr marL="90170" marR="107950" indent="-90170" algn="just">
              <a:lnSpc>
                <a:spcPct val="150000"/>
              </a:lnSpc>
              <a:spcAft>
                <a:spcPts val="0"/>
              </a:spcAft>
              <a:tabLst>
                <a:tab pos="338455" algn="l"/>
                <a:tab pos="583565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[7] Kazim Sekeroglu-Southeastern Louisiana University, Harun Sumbul-Ondokuz Mayis University, Turkey, Ahmet Hayrettin Yuzer-Karabuk University, Turkey “A Novel Portable Real-Time Low-Cost Sleep Apnea Monitoring System based on</a:t>
            </a:r>
            <a:r>
              <a:rPr lang="en-US" spc="200"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the Global System for Mobile Communications (GSM) Network”, Medical and Biological Engineering and Computing, volume 60 (2022)</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90170" marR="107950" indent="-90170" algn="just">
              <a:lnSpc>
                <a:spcPct val="150000"/>
              </a:lnSpc>
              <a:spcAft>
                <a:spcPts val="0"/>
              </a:spcAft>
              <a:tabLst>
                <a:tab pos="338455" algn="l"/>
                <a:tab pos="5835650" algn="l"/>
              </a:tabLst>
            </a:pPr>
            <a:r>
              <a:rPr lang="en-US" b="1" spc="-10" dirty="0">
                <a:latin typeface="Times New Roman" panose="02020603050405020304" pitchFamily="18" charset="0"/>
                <a:ea typeface="Times New Roman" panose="02020603050405020304" pitchFamily="18" charset="0"/>
                <a:cs typeface="Times New Roman" panose="02020603050405020304" pitchFamily="18" charset="0"/>
              </a:rPr>
              <a:t> Inference</a:t>
            </a:r>
            <a:r>
              <a:rPr lang="en-IN" b="1" spc="-10"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Symbol" panose="05050102010706020507" pitchFamily="18" charset="2"/>
                <a:cs typeface="Times New Roman" panose="02020603050405020304" pitchFamily="18" charset="0"/>
              </a:rPr>
              <a:t>The paper focuses on a portable real-time low-cost sleep apnea monitoring system utilizing the GSM network, specifically designed for adult patients with sleep apnea. It does not address a portable neonatal incubator</a:t>
            </a:r>
            <a:r>
              <a:rPr lang="en-US" b="1" spc="-15" dirty="0">
                <a:latin typeface="Times New Roman" panose="02020603050405020304" pitchFamily="18" charset="0"/>
                <a:ea typeface="Symbol" panose="05050102010706020507" pitchFamily="18" charset="2"/>
                <a:cs typeface="Times New Roman" panose="02020603050405020304" pitchFamily="18" charset="0"/>
              </a:rPr>
              <a:t> </a:t>
            </a:r>
            <a:r>
              <a:rPr lang="en-US" b="1" dirty="0">
                <a:latin typeface="Times New Roman" panose="02020603050405020304" pitchFamily="18" charset="0"/>
                <a:ea typeface="Symbol" panose="05050102010706020507" pitchFamily="18" charset="2"/>
                <a:cs typeface="Times New Roman" panose="02020603050405020304" pitchFamily="18" charset="0"/>
              </a:rPr>
              <a:t>or its integration with sleep apnea tracking for neonates.</a:t>
            </a:r>
          </a:p>
          <a:p>
            <a:pPr algn="just">
              <a:lnSpc>
                <a:spcPct val="150000"/>
              </a:lnSpc>
            </a:pPr>
            <a:r>
              <a:rPr lang="en-US" dirty="0">
                <a:latin typeface="Times New Roman" panose="02020603050405020304" pitchFamily="18" charset="0"/>
                <a:cs typeface="Times New Roman" panose="02020603050405020304" pitchFamily="18" charset="0"/>
              </a:rPr>
              <a:t>[8] Emmanuel Owusu, Felix Kwakye Darko “Portable Smart Neonatal Incubator with Improvised Alarm System”, Research square (2021) </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cs typeface="Times New Roman" panose="02020603050405020304" pitchFamily="18" charset="0"/>
              </a:rPr>
              <a:t>Inference</a:t>
            </a:r>
            <a:r>
              <a:rPr lang="en-I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The paper discusses a portable smart neonatal incubator that automates the monitoring of neonatal vitals using Internet of Things (IoT) technology. While it emphasizes improving alarm systems to combat alarm fatigue, it does not specifically mention sleep apnea tracking.</a:t>
            </a:r>
            <a:endParaRPr lang="en-IN" b="1" dirty="0">
              <a:latin typeface="Times New Roman" panose="02020603050405020304" pitchFamily="18" charset="0"/>
              <a:cs typeface="Times New Roman" panose="02020603050405020304" pitchFamily="18" charset="0"/>
            </a:endParaRPr>
          </a:p>
        </p:txBody>
      </p:sp>
      <p:pic>
        <p:nvPicPr>
          <p:cNvPr id="15" name="image10.png">
            <a:extLst>
              <a:ext uri="{FF2B5EF4-FFF2-40B4-BE49-F238E27FC236}">
                <a16:creationId xmlns:a16="http://schemas.microsoft.com/office/drawing/2014/main" id="{116D1F71-7B74-4533-AC90-D96F6971870E}"/>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3837582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SURVEY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24A1126-DCAD-4C6F-B5C4-6CBCAF8553CD}"/>
              </a:ext>
            </a:extLst>
          </p:cNvPr>
          <p:cNvSpPr/>
          <p:nvPr/>
        </p:nvSpPr>
        <p:spPr>
          <a:xfrm>
            <a:off x="312845" y="1342393"/>
            <a:ext cx="11702529" cy="4618380"/>
          </a:xfrm>
          <a:prstGeom prst="rect">
            <a:avLst/>
          </a:prstGeom>
        </p:spPr>
        <p:txBody>
          <a:bodyPr wrap="square">
            <a:spAutoFit/>
          </a:bodyPr>
          <a:lstStyle/>
          <a:p>
            <a:pPr marL="90170" marR="104775" indent="-90170" algn="just">
              <a:lnSpc>
                <a:spcPct val="150000"/>
              </a:lnSpc>
              <a:spcBef>
                <a:spcPts val="20"/>
              </a:spcBef>
              <a:spcAft>
                <a:spcPts val="0"/>
              </a:spcAft>
              <a:tabLst>
                <a:tab pos="333375" algn="l"/>
              </a:tabLst>
            </a:pPr>
            <a:r>
              <a:rPr lang="en-US" dirty="0">
                <a:latin typeface="Times New Roman" panose="02020603050405020304" pitchFamily="18" charset="0"/>
                <a:ea typeface="Times New Roman" panose="02020603050405020304" pitchFamily="18" charset="0"/>
              </a:rPr>
              <a:t>[9] Gozde Cay, Dhaval Solanki, Vignesh Ravichandran, Laurie Hoffman, Abbot Laptook, James Padbury, “Baby-Guard: An IoT-based Neonatal Monitoring System Integrated with Smart Textiles”, Conference paper (2021)</a:t>
            </a:r>
            <a:endParaRPr lang="en-IN" dirty="0">
              <a:latin typeface="Times New Roman" panose="02020603050405020304" pitchFamily="18" charset="0"/>
              <a:ea typeface="Times New Roman" panose="02020603050405020304" pitchFamily="18" charset="0"/>
            </a:endParaRPr>
          </a:p>
          <a:p>
            <a:pPr marL="180340" marR="104775" indent="-90170" algn="just">
              <a:lnSpc>
                <a:spcPct val="150000"/>
              </a:lnSpc>
              <a:spcBef>
                <a:spcPts val="20"/>
              </a:spcBef>
              <a:spcAft>
                <a:spcPts val="0"/>
              </a:spcAft>
              <a:tabLst>
                <a:tab pos="333375" algn="l"/>
              </a:tabLst>
            </a:pPr>
            <a:r>
              <a:rPr lang="en-US" b="1" dirty="0">
                <a:latin typeface="Times New Roman" panose="02020603050405020304" pitchFamily="18" charset="0"/>
                <a:ea typeface="Times New Roman" panose="02020603050405020304" pitchFamily="18" charset="0"/>
              </a:rPr>
              <a:t>Inference</a:t>
            </a:r>
            <a:r>
              <a:rPr lang="en-IN" b="1"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A rising number of preterm babies demands innovative solutions to monitor them in the Neonatal Intensive Care Unit (NICU) continuously. NICU monitors various kinds of vital signs. Among them, there is a strong demand for an accurate and sophisticated technology to monitor respiration rate (RR) and detect critical events such as apnea.</a:t>
            </a:r>
            <a:endParaRPr lang="en-IN" b="1" dirty="0">
              <a:latin typeface="Times New Roman" panose="02020603050405020304" pitchFamily="18" charset="0"/>
              <a:ea typeface="Times New Roman" panose="02020603050405020304" pitchFamily="18" charset="0"/>
            </a:endParaRPr>
          </a:p>
          <a:p>
            <a:pPr marL="180340" marR="104775" indent="-90170" algn="just">
              <a:lnSpc>
                <a:spcPct val="150000"/>
              </a:lnSpc>
              <a:spcBef>
                <a:spcPts val="20"/>
              </a:spcBef>
              <a:spcAft>
                <a:spcPts val="0"/>
              </a:spcAft>
              <a:tabLst>
                <a:tab pos="333375" algn="l"/>
              </a:tabLst>
            </a:pPr>
            <a:r>
              <a:rPr lang="en-IN" dirty="0">
                <a:latin typeface="Times New Roman" panose="02020603050405020304" pitchFamily="18" charset="0"/>
                <a:ea typeface="Times New Roman" panose="02020603050405020304" pitchFamily="18" charset="0"/>
              </a:rPr>
              <a:t>[10] </a:t>
            </a:r>
            <a:r>
              <a:rPr lang="en-US" dirty="0">
                <a:latin typeface="Times New Roman" panose="02020603050405020304" pitchFamily="18" charset="0"/>
                <a:ea typeface="Times New Roman" panose="02020603050405020304" pitchFamily="18" charset="0"/>
              </a:rPr>
              <a:t>Rasha M. Abd El-Aziz, Ahmed I. Taloba “Real Time Monitoring and Control of Neonatal Incubator using IoT”, International of Grid and Distributed Computing, volume 14, (2021)</a:t>
            </a:r>
            <a:endParaRPr lang="en-IN" dirty="0">
              <a:latin typeface="Times New Roman" panose="02020603050405020304" pitchFamily="18" charset="0"/>
              <a:ea typeface="Times New Roman" panose="02020603050405020304" pitchFamily="18" charset="0"/>
            </a:endParaRPr>
          </a:p>
          <a:p>
            <a:pPr marL="90170" marR="104775" indent="-90170" algn="just">
              <a:lnSpc>
                <a:spcPct val="150000"/>
              </a:lnSpc>
              <a:spcBef>
                <a:spcPts val="20"/>
              </a:spcBef>
              <a:spcAft>
                <a:spcPts val="0"/>
              </a:spcAft>
              <a:tabLst>
                <a:tab pos="333375" algn="l"/>
              </a:tabLst>
            </a:pPr>
            <a:r>
              <a:rPr lang="en-US"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Inference</a:t>
            </a:r>
            <a:r>
              <a:rPr lang="en-IN" b="1" dirty="0">
                <a:latin typeface="Times New Roman" panose="02020603050405020304" pitchFamily="18" charset="0"/>
                <a:ea typeface="Times New Roman" panose="02020603050405020304" pitchFamily="18" charset="0"/>
              </a:rPr>
              <a:t>: </a:t>
            </a:r>
            <a:r>
              <a:rPr lang="en-US" b="1" dirty="0">
                <a:latin typeface="Times New Roman" panose="02020603050405020304" pitchFamily="18" charset="0"/>
                <a:ea typeface="Times New Roman" panose="02020603050405020304" pitchFamily="18" charset="0"/>
              </a:rPr>
              <a:t>The neonatal incubator is a device used to nourish the premature babies by providing a controlled and closed environment. This incubator provides the babies with optimum temperature, relative humidity, optimum light and appropriate level of oxygen which are same as that in the womb.</a:t>
            </a:r>
            <a:endParaRPr lang="en-IN" b="1" dirty="0"/>
          </a:p>
        </p:txBody>
      </p:sp>
      <p:pic>
        <p:nvPicPr>
          <p:cNvPr id="15" name="image10.png">
            <a:extLst>
              <a:ext uri="{FF2B5EF4-FFF2-40B4-BE49-F238E27FC236}">
                <a16:creationId xmlns:a16="http://schemas.microsoft.com/office/drawing/2014/main" id="{211524CD-AC36-4E98-8B69-4872E4E32C07}"/>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463878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267718"/>
            <a:ext cx="3158753" cy="906362"/>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LITERATURE OUTCOME</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EA8AB1B7-0744-466B-BD6B-BA212F6CB41D}"/>
              </a:ext>
            </a:extLst>
          </p:cNvPr>
          <p:cNvSpPr>
            <a:spLocks noChangeArrowheads="1"/>
          </p:cNvSpPr>
          <p:nvPr/>
        </p:nvSpPr>
        <p:spPr bwMode="auto">
          <a:xfrm>
            <a:off x="662473" y="1357093"/>
            <a:ext cx="10867054" cy="5115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are problems with current apnea monitors, including false alarms, accuracy, comfort, and expense. Non-invasive, wearable, and low-power solutions are required.</a:t>
            </a:r>
            <a:endParaRPr lang="en-US" alt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Neonatal monitoring in real time with sensor-based alarms is made possible by IoT-enabled equipment. Both NICUs and remote locations benefit from these solutions' increased safety.</a:t>
            </a:r>
            <a:endParaRPr lang="en-US" alt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There is a focus on portable, affordable gadgets that use microcontrollers like the ESP8266. In places with limited resources, such methods are perfect.</a:t>
            </a:r>
            <a:endParaRPr lang="en-US" alt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Few apnea monitoring systems are designed specifically for neonates; the majority target adults. Babies' distinct physiology necessitates specialized monitoring systems.</a:t>
            </a:r>
            <a:endParaRPr lang="en-US" altLang="en-US" sz="2000" dirty="0">
              <a:latin typeface="Times New Roman" panose="02020603050405020304" pitchFamily="18" charset="0"/>
              <a:cs typeface="Times New Roman" panose="02020603050405020304" pitchFamily="18" charset="0"/>
            </a:endParaRPr>
          </a:p>
          <a:p>
            <a:pPr marL="342900" marR="0" lvl="0" indent="-3429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elements that impact baby brain development include noise levels in NICUs. Additionally, monitoring systems ought to accommodate developmental demands.</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5" name="image10.png">
            <a:extLst>
              <a:ext uri="{FF2B5EF4-FFF2-40B4-BE49-F238E27FC236}">
                <a16:creationId xmlns:a16="http://schemas.microsoft.com/office/drawing/2014/main" id="{C361EA15-06A6-4F7A-9B56-B36825273ADA}"/>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9734494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checkerboard(across)">
                                      <p:cBhvr>
                                        <p:cTn id="23" dur="500"/>
                                        <p:tgtEl>
                                          <p:spTgt spid="3">
                                            <p:txEl>
                                              <p:pRg st="3" end="3"/>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checkerboard(across)">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102060" y="244836"/>
            <a:ext cx="3158753" cy="70588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PROJECT OBJECTIVE</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4931DB9-E5FF-4FA7-9A39-943D9E538432}"/>
              </a:ext>
            </a:extLst>
          </p:cNvPr>
          <p:cNvSpPr/>
          <p:nvPr/>
        </p:nvSpPr>
        <p:spPr>
          <a:xfrm>
            <a:off x="524346" y="1099394"/>
            <a:ext cx="11143307" cy="5035353"/>
          </a:xfrm>
          <a:prstGeom prst="rect">
            <a:avLst/>
          </a:prstGeom>
        </p:spPr>
        <p:txBody>
          <a:bodyPr wrap="square">
            <a:spAutoFit/>
          </a:bodyPr>
          <a:lstStyle/>
          <a:p>
            <a:pPr marL="447675" indent="-342900" algn="just">
              <a:lnSpc>
                <a:spcPct val="150000"/>
              </a:lnSpc>
              <a:spcAft>
                <a:spcPts val="0"/>
              </a:spcAft>
              <a:buFont typeface="Arial" panose="020B0604020202020204" pitchFamily="34" charset="0"/>
              <a:buChar char="•"/>
            </a:pPr>
            <a:r>
              <a:rPr lang="en-US" b="1" dirty="0">
                <a:latin typeface="Times New Roman" panose="02020603050405020304" pitchFamily="18" charset="0"/>
                <a:ea typeface="Times New Roman" panose="02020603050405020304" pitchFamily="18" charset="0"/>
              </a:rPr>
              <a:t>Objective-1: </a:t>
            </a:r>
            <a:r>
              <a:rPr lang="en-US" dirty="0">
                <a:latin typeface="Times New Roman" panose="02020603050405020304" pitchFamily="18" charset="0"/>
                <a:cs typeface="Times New Roman" panose="02020603050405020304" pitchFamily="18" charset="0"/>
              </a:rPr>
              <a:t>To develop an open-type modular incubator designed specifically for newborn and premature infants. The incubator will feature interchangeable components to enhance maintenance, adaptability, and future upgrades. A microcontroller-based system (Arduino) will monitor and regulate the artificial light source and ambient temperature. An integrated display unit will provide real-time feedback of environmental conditions. </a:t>
            </a:r>
          </a:p>
          <a:p>
            <a:pPr marL="447675" indent="-342900" algn="just">
              <a:lnSpc>
                <a:spcPct val="150000"/>
              </a:lnSpc>
              <a:spcAft>
                <a:spcPts val="0"/>
              </a:spcAft>
              <a:buFont typeface="Arial" panose="020B0604020202020204" pitchFamily="34" charset="0"/>
              <a:buChar char="•"/>
            </a:pPr>
            <a:r>
              <a:rPr lang="en-US" b="1" dirty="0">
                <a:latin typeface="Times New Roman" panose="02020603050405020304" pitchFamily="18" charset="0"/>
                <a:ea typeface="Times New Roman" panose="02020603050405020304" pitchFamily="18" charset="0"/>
                <a:cs typeface="Times New Roman" panose="02020603050405020304" pitchFamily="18" charset="0"/>
              </a:rPr>
              <a:t>Objective</a:t>
            </a:r>
            <a:r>
              <a:rPr lang="en-US" b="1" spc="200" dirty="0">
                <a:latin typeface="Times New Roman" panose="02020603050405020304" pitchFamily="18" charset="0"/>
                <a:ea typeface="Times New Roman" panose="02020603050405020304" pitchFamily="18" charset="0"/>
                <a:cs typeface="Times New Roman" panose="02020603050405020304" pitchFamily="18" charset="0"/>
              </a:rPr>
              <a:t>-2</a:t>
            </a:r>
            <a:r>
              <a:rPr lang="en-US" b="1" dirty="0">
                <a:latin typeface="Times New Roman" panose="02020603050405020304" pitchFamily="18" charset="0"/>
                <a:ea typeface="Times New Roman" panose="02020603050405020304" pitchFamily="18" charset="0"/>
                <a:cs typeface="Times New Roman" panose="02020603050405020304" pitchFamily="18" charset="0"/>
              </a:rPr>
              <a:t>:</a:t>
            </a:r>
            <a:r>
              <a:rPr lang="en-US" b="1" spc="175"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develop an integrated unit for </a:t>
            </a:r>
            <a:r>
              <a:rPr lang="en-US" b="1" dirty="0">
                <a:latin typeface="Times New Roman" panose="02020603050405020304" pitchFamily="18" charset="0"/>
                <a:cs typeface="Times New Roman" panose="02020603050405020304" pitchFamily="18" charset="0"/>
              </a:rPr>
              <a:t>continuous monitoring of the baby’s weight</a:t>
            </a:r>
            <a:r>
              <a:rPr lang="en-US" dirty="0">
                <a:latin typeface="Times New Roman" panose="02020603050405020304" pitchFamily="18" charset="0"/>
                <a:cs typeface="Times New Roman" panose="02020603050405020304" pitchFamily="18" charset="0"/>
              </a:rPr>
              <a:t> using a </a:t>
            </a:r>
            <a:r>
              <a:rPr lang="en-US" b="1" dirty="0">
                <a:latin typeface="Times New Roman" panose="02020603050405020304" pitchFamily="18" charset="0"/>
                <a:cs typeface="Times New Roman" panose="02020603050405020304" pitchFamily="18" charset="0"/>
              </a:rPr>
              <a:t>load cell</a:t>
            </a:r>
            <a:r>
              <a:rPr lang="en-US" dirty="0">
                <a:latin typeface="Times New Roman" panose="02020603050405020304" pitchFamily="18" charset="0"/>
                <a:cs typeface="Times New Roman" panose="02020603050405020304" pitchFamily="18" charset="0"/>
              </a:rPr>
              <a:t>, interfaced with a </a:t>
            </a:r>
            <a:r>
              <a:rPr lang="en-US" b="1" dirty="0">
                <a:latin typeface="Times New Roman" panose="02020603050405020304" pitchFamily="18" charset="0"/>
                <a:cs typeface="Times New Roman" panose="02020603050405020304" pitchFamily="18" charset="0"/>
              </a:rPr>
              <a:t>microcontroller</a:t>
            </a:r>
            <a:r>
              <a:rPr lang="en-US" dirty="0">
                <a:latin typeface="Times New Roman" panose="02020603050405020304" pitchFamily="18" charset="0"/>
                <a:cs typeface="Times New Roman" panose="02020603050405020304" pitchFamily="18" charset="0"/>
              </a:rPr>
              <a:t> and a </a:t>
            </a:r>
            <a:r>
              <a:rPr lang="en-US" b="1" dirty="0">
                <a:latin typeface="Times New Roman" panose="02020603050405020304" pitchFamily="18" charset="0"/>
                <a:cs typeface="Times New Roman" panose="02020603050405020304" pitchFamily="18" charset="0"/>
              </a:rPr>
              <a:t>digital display</a:t>
            </a:r>
            <a:r>
              <a:rPr lang="en-US" dirty="0">
                <a:latin typeface="Times New Roman" panose="02020603050405020304" pitchFamily="18" charset="0"/>
                <a:cs typeface="Times New Roman" panose="02020603050405020304" pitchFamily="18" charset="0"/>
              </a:rPr>
              <a:t>. This unit will be embedded within the incubator model, enabling real-time weight tracking to support clinical decisions and early detection of neonatal health issues.</a:t>
            </a:r>
          </a:p>
          <a:p>
            <a:pPr marL="447675" indent="-342900" algn="just">
              <a:lnSpc>
                <a:spcPct val="150000"/>
              </a:lnSpc>
              <a:spcAft>
                <a:spcPts val="0"/>
              </a:spcAft>
              <a:buFont typeface="Arial" panose="020B0604020202020204" pitchFamily="34" charset="0"/>
              <a:buChar char="•"/>
            </a:pPr>
            <a:r>
              <a:rPr lang="en-US" b="1" dirty="0">
                <a:latin typeface="Times New Roman" panose="02020603050405020304" pitchFamily="18" charset="0"/>
                <a:ea typeface="Times New Roman" panose="02020603050405020304" pitchFamily="18" charset="0"/>
              </a:rPr>
              <a:t>Objective-3: </a:t>
            </a:r>
            <a:r>
              <a:rPr lang="en-US" dirty="0">
                <a:latin typeface="Times New Roman" panose="02020603050405020304" pitchFamily="18" charset="0"/>
                <a:ea typeface="Times New Roman" panose="02020603050405020304" pitchFamily="18" charset="0"/>
              </a:rPr>
              <a:t>To Monitor the Sleep Apnea in infants/Premature babies through observing the Readings of Vital stats such as SpO2 and Heart Rate along with Display and IoT integration. This shall be integrated in the model using Sensors, Controller and Display device.</a:t>
            </a:r>
          </a:p>
          <a:p>
            <a:pPr algn="just">
              <a:lnSpc>
                <a:spcPct val="150000"/>
              </a:lnSpc>
            </a:pPr>
            <a:r>
              <a:rPr lang="en-US" dirty="0">
                <a:latin typeface="Times New Roman" panose="02020603050405020304" pitchFamily="18" charset="0"/>
                <a:ea typeface="Times New Roman" panose="02020603050405020304" pitchFamily="18" charset="0"/>
              </a:rPr>
              <a:t>       A wearable device also will customized to monitor Temperature, Heart Rate, SpO2.</a:t>
            </a:r>
          </a:p>
          <a:p>
            <a:pPr algn="just">
              <a:lnSpc>
                <a:spcPct val="150000"/>
              </a:lnSpc>
            </a:pPr>
            <a:r>
              <a:rPr lang="en-US" dirty="0">
                <a:latin typeface="Times New Roman" panose="02020603050405020304" pitchFamily="18" charset="0"/>
              </a:rPr>
              <a:t>       </a:t>
            </a:r>
            <a:endParaRPr lang="en-IN" dirty="0"/>
          </a:p>
        </p:txBody>
      </p:sp>
      <p:pic>
        <p:nvPicPr>
          <p:cNvPr id="15" name="image10.png">
            <a:extLst>
              <a:ext uri="{FF2B5EF4-FFF2-40B4-BE49-F238E27FC236}">
                <a16:creationId xmlns:a16="http://schemas.microsoft.com/office/drawing/2014/main" id="{B496A9B0-50A7-4817-8A9C-D59FCEFA7FE8}"/>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1190115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heckerboard(across)">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checkerboard(across)">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checkerboard(across)">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checkerboard(across)">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checkerboard(across)">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178462" y="191802"/>
            <a:ext cx="3128380" cy="63460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Times New Roman" pitchFamily="18" charset="0"/>
                <a:cs typeface="Times New Roman" pitchFamily="18" charset="0"/>
              </a:rPr>
              <a:t>Objective 1</a:t>
            </a:r>
          </a:p>
        </p:txBody>
      </p:sp>
      <p:graphicFrame>
        <p:nvGraphicFramePr>
          <p:cNvPr id="14" name="Table 13">
            <a:extLst>
              <a:ext uri="{FF2B5EF4-FFF2-40B4-BE49-F238E27FC236}">
                <a16:creationId xmlns:a16="http://schemas.microsoft.com/office/drawing/2014/main" id="{71DACF07-903F-4364-A6AE-65C7024E545E}"/>
              </a:ext>
            </a:extLst>
          </p:cNvPr>
          <p:cNvGraphicFramePr>
            <a:graphicFrameLocks noGrp="1"/>
          </p:cNvGraphicFramePr>
          <p:nvPr/>
        </p:nvGraphicFramePr>
        <p:xfrm>
          <a:off x="667720" y="1179489"/>
          <a:ext cx="10501023" cy="5096386"/>
        </p:xfrm>
        <a:graphic>
          <a:graphicData uri="http://schemas.openxmlformats.org/drawingml/2006/table">
            <a:tbl>
              <a:tblPr firstRow="1" bandRow="1">
                <a:tableStyleId>{5940675A-B579-460E-94D1-54222C63F5DA}</a:tableStyleId>
              </a:tblPr>
              <a:tblGrid>
                <a:gridCol w="2121563">
                  <a:extLst>
                    <a:ext uri="{9D8B030D-6E8A-4147-A177-3AD203B41FA5}">
                      <a16:colId xmlns:a16="http://schemas.microsoft.com/office/drawing/2014/main" val="20000"/>
                    </a:ext>
                  </a:extLst>
                </a:gridCol>
                <a:gridCol w="1679303">
                  <a:extLst>
                    <a:ext uri="{9D8B030D-6E8A-4147-A177-3AD203B41FA5}">
                      <a16:colId xmlns:a16="http://schemas.microsoft.com/office/drawing/2014/main" val="20001"/>
                    </a:ext>
                  </a:extLst>
                </a:gridCol>
                <a:gridCol w="1792514">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2926443">
                  <a:extLst>
                    <a:ext uri="{9D8B030D-6E8A-4147-A177-3AD203B41FA5}">
                      <a16:colId xmlns:a16="http://schemas.microsoft.com/office/drawing/2014/main" val="20004"/>
                    </a:ext>
                  </a:extLst>
                </a:gridCol>
              </a:tblGrid>
              <a:tr h="332428">
                <a:tc gridSpan="5">
                  <a:txBody>
                    <a:bodyPr/>
                    <a:lstStyle/>
                    <a:p>
                      <a:pPr algn="ctr"/>
                      <a:r>
                        <a:rPr lang="en-GB" sz="1600" dirty="0">
                          <a:latin typeface="Times New Roman" panose="02020603050405020304" pitchFamily="18" charset="0"/>
                          <a:cs typeface="Times New Roman" panose="02020603050405020304" pitchFamily="18" charset="0"/>
                        </a:rPr>
                        <a:t>Hardware</a:t>
                      </a:r>
                      <a:endParaRPr lang="en-US" sz="16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999292">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Microcontroller </a:t>
                      </a:r>
                    </a:p>
                    <a:p>
                      <a:pPr algn="ctr"/>
                      <a:r>
                        <a:rPr lang="en-GB" sz="1600" dirty="0">
                          <a:latin typeface="Times New Roman" panose="02020603050405020304" pitchFamily="18" charset="0"/>
                          <a:cs typeface="Times New Roman" panose="02020603050405020304" pitchFamily="18" charset="0"/>
                        </a:rPr>
                        <a:t>(Arduino</a:t>
                      </a:r>
                      <a:r>
                        <a:rPr lang="en-GB" sz="1600" baseline="0" dirty="0">
                          <a:latin typeface="Times New Roman" panose="02020603050405020304" pitchFamily="18" charset="0"/>
                          <a:cs typeface="Times New Roman" panose="02020603050405020304" pitchFamily="18" charset="0"/>
                        </a:rPr>
                        <a:t>  UNO)</a:t>
                      </a:r>
                      <a:endParaRPr lang="en-US" sz="16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DHT22 Sensor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OLED Display</a:t>
                      </a:r>
                    </a:p>
                  </a:txBody>
                  <a:tcPr/>
                </a:tc>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Relay</a:t>
                      </a:r>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Li-ion</a:t>
                      </a:r>
                      <a:r>
                        <a:rPr lang="en-GB" sz="1600" baseline="0" dirty="0">
                          <a:latin typeface="Times New Roman" panose="02020603050405020304" pitchFamily="18" charset="0"/>
                          <a:cs typeface="Times New Roman" panose="02020603050405020304" pitchFamily="18" charset="0"/>
                        </a:rPr>
                        <a:t> Rechargeable </a:t>
                      </a:r>
                      <a:r>
                        <a:rPr lang="en-GB" sz="1600" dirty="0">
                          <a:latin typeface="Times New Roman" panose="02020603050405020304" pitchFamily="18" charset="0"/>
                          <a:cs typeface="Times New Roman" panose="02020603050405020304" pitchFamily="18" charset="0"/>
                        </a:rPr>
                        <a:t>Battery  (1200</a:t>
                      </a:r>
                      <a:r>
                        <a:rPr lang="en-GB" sz="1600" baseline="0" dirty="0">
                          <a:latin typeface="Times New Roman" panose="02020603050405020304" pitchFamily="18" charset="0"/>
                          <a:cs typeface="Times New Roman" panose="02020603050405020304" pitchFamily="18" charset="0"/>
                        </a:rPr>
                        <a:t> </a:t>
                      </a:r>
                      <a:r>
                        <a:rPr lang="en-GB" sz="1600" baseline="0" dirty="0" err="1">
                          <a:latin typeface="Times New Roman" panose="02020603050405020304" pitchFamily="18" charset="0"/>
                          <a:cs typeface="Times New Roman" panose="02020603050405020304" pitchFamily="18" charset="0"/>
                        </a:rPr>
                        <a:t>mAH</a:t>
                      </a:r>
                      <a:r>
                        <a:rPr lang="en-GB" sz="1600" baseline="0" dirty="0">
                          <a:latin typeface="Times New Roman" panose="02020603050405020304" pitchFamily="18"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02 Quality</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475814">
                <a:tc>
                  <a:txBody>
                    <a:bodyPr/>
                    <a:lstStyle/>
                    <a:p>
                      <a:pPr algn="l"/>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2266557">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ATmega328:</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Operation Voltage: 5V</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Current: 20-50mA</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Pins:</a:t>
                      </a:r>
                      <a:r>
                        <a:rPr lang="it-IT" sz="1600" baseline="0" dirty="0">
                          <a:latin typeface="Times New Roman" panose="02020603050405020304" pitchFamily="18" charset="0"/>
                          <a:cs typeface="Times New Roman" panose="02020603050405020304" pitchFamily="18" charset="0"/>
                        </a:rPr>
                        <a:t> Analog Input Pins (6), PWM Digital I/O Pins (6)</a:t>
                      </a:r>
                      <a:endParaRPr lang="it-IT" sz="1600" dirty="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SRAM:</a:t>
                      </a:r>
                      <a:r>
                        <a:rPr lang="it-IT" sz="1600" baseline="0" dirty="0">
                          <a:latin typeface="Times New Roman" panose="02020603050405020304" pitchFamily="18" charset="0"/>
                          <a:cs typeface="Times New Roman" panose="02020603050405020304" pitchFamily="18" charset="0"/>
                        </a:rPr>
                        <a:t> </a:t>
                      </a:r>
                      <a:r>
                        <a:rPr lang="it-IT" sz="1600" dirty="0">
                          <a:latin typeface="Times New Roman" panose="02020603050405020304" pitchFamily="18" charset="0"/>
                          <a:cs typeface="Times New Roman" panose="02020603050405020304" pitchFamily="18" charset="0"/>
                        </a:rPr>
                        <a:t>2 KB</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EEPROM</a:t>
                      </a:r>
                      <a:r>
                        <a:rPr lang="it-IT" sz="1600" baseline="0" dirty="0">
                          <a:latin typeface="Times New Roman" panose="02020603050405020304" pitchFamily="18" charset="0"/>
                          <a:cs typeface="Times New Roman" panose="02020603050405020304" pitchFamily="18" charset="0"/>
                        </a:rPr>
                        <a:t>: 1 </a:t>
                      </a:r>
                      <a:r>
                        <a:rPr lang="it-IT" sz="1600" dirty="0">
                          <a:latin typeface="Times New Roman" pitchFamily="18" charset="0"/>
                          <a:cs typeface="Times New Roman" pitchFamily="18" charset="0"/>
                        </a:rPr>
                        <a:t>KB.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Temperature Range: 0-50°C- Humidity Range: 20-90% RH- Accuracy: ±2°C, ±5% RH- Operating Voltage: 3.3V to 5V</a:t>
                      </a:r>
                    </a:p>
                  </a:txBody>
                  <a:tcPr/>
                </a:tc>
                <a:tc>
                  <a:txBody>
                    <a:bodyPr/>
                    <a:lstStyle/>
                    <a:p>
                      <a:r>
                        <a:rPr lang="en-US" sz="1600" dirty="0">
                          <a:latin typeface="Times New Roman" panose="02020603050405020304" pitchFamily="18" charset="0"/>
                          <a:cs typeface="Times New Roman" panose="02020603050405020304" pitchFamily="18" charset="0"/>
                        </a:rPr>
                        <a:t>- Screen Size: 0.96 inch- Resolution: 128x64 pixels- Operating Voltage: 3.3V to 5V- Interface: I2C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Operating Voltage: 5V or 12V DC </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Current Consumption:</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70–100 mA </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Channel: NO, NC Com</a:t>
                      </a:r>
                      <a:endParaRPr lang="en-GB" sz="1600" dirty="0">
                        <a:latin typeface="Times New Roman" panose="02020603050405020304" pitchFamily="18" charset="0"/>
                        <a:cs typeface="Times New Roman" panose="02020603050405020304"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Li-ion</a:t>
                      </a:r>
                      <a:r>
                        <a:rPr lang="en-GB" sz="1600" baseline="0" dirty="0">
                          <a:latin typeface="Times New Roman" panose="02020603050405020304" pitchFamily="18" charset="0"/>
                          <a:cs typeface="Times New Roman" panose="02020603050405020304" pitchFamily="18" charset="0"/>
                        </a:rPr>
                        <a:t> Rechargeable </a:t>
                      </a:r>
                      <a:r>
                        <a:rPr lang="en-GB" sz="1600" dirty="0">
                          <a:latin typeface="Times New Roman" panose="02020603050405020304" pitchFamily="18" charset="0"/>
                          <a:cs typeface="Times New Roman" panose="02020603050405020304" pitchFamily="18" charset="0"/>
                        </a:rPr>
                        <a:t>Battery:</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Normal</a:t>
                      </a:r>
                      <a:r>
                        <a:rPr lang="en-GB" sz="1600" baseline="0" dirty="0">
                          <a:latin typeface="Times New Roman" panose="02020603050405020304" pitchFamily="18" charset="0"/>
                          <a:cs typeface="Times New Roman" panose="02020603050405020304" pitchFamily="18" charset="0"/>
                        </a:rPr>
                        <a:t> Voltage: 3.7V</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Battery Capacity: 1200mAh</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Charge Voltage Range: 4.2V to 5.5V</a:t>
                      </a:r>
                      <a:endParaRPr lang="en-GB" sz="1600" b="0" baseline="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15" name="Picture 14" descr="ykg.jpeg">
            <a:extLst>
              <a:ext uri="{FF2B5EF4-FFF2-40B4-BE49-F238E27FC236}">
                <a16:creationId xmlns:a16="http://schemas.microsoft.com/office/drawing/2014/main" id="{9D530F7A-8184-45EC-A44B-6661E0F627BA}"/>
              </a:ext>
            </a:extLst>
          </p:cNvPr>
          <p:cNvPicPr>
            <a:picLocks noChangeAspect="1"/>
          </p:cNvPicPr>
          <p:nvPr/>
        </p:nvPicPr>
        <p:blipFill>
          <a:blip r:embed="rId3" cstate="print"/>
          <a:stretch>
            <a:fillRect/>
          </a:stretch>
        </p:blipFill>
        <p:spPr>
          <a:xfrm>
            <a:off x="888274" y="2638696"/>
            <a:ext cx="1840960" cy="1263109"/>
          </a:xfrm>
          <a:prstGeom prst="rect">
            <a:avLst/>
          </a:prstGeom>
        </p:spPr>
      </p:pic>
      <p:pic>
        <p:nvPicPr>
          <p:cNvPr id="16" name="Picture 15">
            <a:extLst>
              <a:ext uri="{FF2B5EF4-FFF2-40B4-BE49-F238E27FC236}">
                <a16:creationId xmlns:a16="http://schemas.microsoft.com/office/drawing/2014/main" id="{574458C2-29F6-4A8D-925C-00412CF18DAA}"/>
              </a:ext>
            </a:extLst>
          </p:cNvPr>
          <p:cNvPicPr>
            <a:picLocks noChangeAspect="1"/>
          </p:cNvPicPr>
          <p:nvPr/>
        </p:nvPicPr>
        <p:blipFill>
          <a:blip r:embed="rId4"/>
          <a:stretch>
            <a:fillRect/>
          </a:stretch>
        </p:blipFill>
        <p:spPr>
          <a:xfrm>
            <a:off x="2917455" y="2560319"/>
            <a:ext cx="1472709" cy="1334259"/>
          </a:xfrm>
          <a:prstGeom prst="rect">
            <a:avLst/>
          </a:prstGeom>
        </p:spPr>
      </p:pic>
      <p:pic>
        <p:nvPicPr>
          <p:cNvPr id="17" name="Picture 16">
            <a:extLst>
              <a:ext uri="{FF2B5EF4-FFF2-40B4-BE49-F238E27FC236}">
                <a16:creationId xmlns:a16="http://schemas.microsoft.com/office/drawing/2014/main" id="{C20D2B34-7B2E-4D46-A378-09672086DA77}"/>
              </a:ext>
            </a:extLst>
          </p:cNvPr>
          <p:cNvPicPr>
            <a:picLocks noChangeAspect="1"/>
          </p:cNvPicPr>
          <p:nvPr/>
        </p:nvPicPr>
        <p:blipFill>
          <a:blip r:embed="rId5"/>
          <a:srcRect l="20705" t="15461" r="14634" b="18552"/>
          <a:stretch/>
        </p:blipFill>
        <p:spPr>
          <a:xfrm>
            <a:off x="4567501" y="2573383"/>
            <a:ext cx="1472709" cy="1345474"/>
          </a:xfrm>
          <a:prstGeom prst="rect">
            <a:avLst/>
          </a:prstGeom>
        </p:spPr>
      </p:pic>
      <p:pic>
        <p:nvPicPr>
          <p:cNvPr id="3" name="Picture 2">
            <a:extLst>
              <a:ext uri="{FF2B5EF4-FFF2-40B4-BE49-F238E27FC236}">
                <a16:creationId xmlns:a16="http://schemas.microsoft.com/office/drawing/2014/main" id="{4071DDFF-FD01-4F6B-8311-260A52FD934C}"/>
              </a:ext>
            </a:extLst>
          </p:cNvPr>
          <p:cNvPicPr>
            <a:picLocks noChangeAspect="1"/>
          </p:cNvPicPr>
          <p:nvPr/>
        </p:nvPicPr>
        <p:blipFill>
          <a:blip r:embed="rId6" cstate="print"/>
          <a:stretch>
            <a:fillRect/>
          </a:stretch>
        </p:blipFill>
        <p:spPr>
          <a:xfrm>
            <a:off x="6609432" y="2573383"/>
            <a:ext cx="1472709" cy="1254034"/>
          </a:xfrm>
          <a:prstGeom prst="rect">
            <a:avLst/>
          </a:prstGeom>
        </p:spPr>
      </p:pic>
      <p:pic>
        <p:nvPicPr>
          <p:cNvPr id="20" name="Picture 19" descr="rthrtj.jpeg">
            <a:extLst>
              <a:ext uri="{FF2B5EF4-FFF2-40B4-BE49-F238E27FC236}">
                <a16:creationId xmlns:a16="http://schemas.microsoft.com/office/drawing/2014/main" id="{11E0F2EA-3C59-4E22-BE1D-346AAC25EA43}"/>
              </a:ext>
            </a:extLst>
          </p:cNvPr>
          <p:cNvPicPr>
            <a:picLocks noChangeAspect="1"/>
          </p:cNvPicPr>
          <p:nvPr/>
        </p:nvPicPr>
        <p:blipFill>
          <a:blip r:embed="rId7" cstate="print"/>
          <a:srcRect t="33333" b="32222"/>
          <a:stretch>
            <a:fillRect/>
          </a:stretch>
        </p:blipFill>
        <p:spPr>
          <a:xfrm>
            <a:off x="8772222" y="2784969"/>
            <a:ext cx="1982182" cy="926782"/>
          </a:xfrm>
          <a:prstGeom prst="rect">
            <a:avLst/>
          </a:prstGeom>
        </p:spPr>
      </p:pic>
      <p:pic>
        <p:nvPicPr>
          <p:cNvPr id="23" name="image10.png">
            <a:extLst>
              <a:ext uri="{FF2B5EF4-FFF2-40B4-BE49-F238E27FC236}">
                <a16:creationId xmlns:a16="http://schemas.microsoft.com/office/drawing/2014/main" id="{A71D6EED-B405-416F-AE24-0EECCC19141B}"/>
              </a:ext>
            </a:extLst>
          </p:cNvPr>
          <p:cNvPicPr/>
          <p:nvPr/>
        </p:nvPicPr>
        <p:blipFill>
          <a:blip r:embed="rId8"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1488085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2"/>
            <a:ext cx="3128380" cy="63460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Times New Roman" pitchFamily="18" charset="0"/>
                <a:cs typeface="Times New Roman" pitchFamily="18" charset="0"/>
              </a:rPr>
              <a:t>Objective 2</a:t>
            </a:r>
          </a:p>
        </p:txBody>
      </p:sp>
      <p:graphicFrame>
        <p:nvGraphicFramePr>
          <p:cNvPr id="14" name="Table 13">
            <a:extLst>
              <a:ext uri="{FF2B5EF4-FFF2-40B4-BE49-F238E27FC236}">
                <a16:creationId xmlns:a16="http://schemas.microsoft.com/office/drawing/2014/main" id="{71DACF07-903F-4364-A6AE-65C7024E545E}"/>
              </a:ext>
            </a:extLst>
          </p:cNvPr>
          <p:cNvGraphicFramePr>
            <a:graphicFrameLocks noGrp="1"/>
          </p:cNvGraphicFramePr>
          <p:nvPr/>
        </p:nvGraphicFramePr>
        <p:xfrm>
          <a:off x="477682" y="1215244"/>
          <a:ext cx="11059133" cy="5172595"/>
        </p:xfrm>
        <a:graphic>
          <a:graphicData uri="http://schemas.openxmlformats.org/drawingml/2006/table">
            <a:tbl>
              <a:tblPr firstRow="1" bandRow="1">
                <a:tableStyleId>{5940675A-B579-460E-94D1-54222C63F5DA}</a:tableStyleId>
              </a:tblPr>
              <a:tblGrid>
                <a:gridCol w="2455336">
                  <a:extLst>
                    <a:ext uri="{9D8B030D-6E8A-4147-A177-3AD203B41FA5}">
                      <a16:colId xmlns:a16="http://schemas.microsoft.com/office/drawing/2014/main" val="20000"/>
                    </a:ext>
                  </a:extLst>
                </a:gridCol>
                <a:gridCol w="1943498">
                  <a:extLst>
                    <a:ext uri="{9D8B030D-6E8A-4147-A177-3AD203B41FA5}">
                      <a16:colId xmlns:a16="http://schemas.microsoft.com/office/drawing/2014/main" val="20001"/>
                    </a:ext>
                  </a:extLst>
                </a:gridCol>
                <a:gridCol w="2074519">
                  <a:extLst>
                    <a:ext uri="{9D8B030D-6E8A-4147-A177-3AD203B41FA5}">
                      <a16:colId xmlns:a16="http://schemas.microsoft.com/office/drawing/2014/main" val="20002"/>
                    </a:ext>
                  </a:extLst>
                </a:gridCol>
                <a:gridCol w="2292890">
                  <a:extLst>
                    <a:ext uri="{9D8B030D-6E8A-4147-A177-3AD203B41FA5}">
                      <a16:colId xmlns:a16="http://schemas.microsoft.com/office/drawing/2014/main" val="20003"/>
                    </a:ext>
                  </a:extLst>
                </a:gridCol>
                <a:gridCol w="2292890">
                  <a:extLst>
                    <a:ext uri="{9D8B030D-6E8A-4147-A177-3AD203B41FA5}">
                      <a16:colId xmlns:a16="http://schemas.microsoft.com/office/drawing/2014/main" val="1397802776"/>
                    </a:ext>
                  </a:extLst>
                </a:gridCol>
              </a:tblGrid>
              <a:tr h="329404">
                <a:tc gridSpan="5">
                  <a:txBody>
                    <a:bodyPr/>
                    <a:lstStyle/>
                    <a:p>
                      <a:pPr algn="ctr"/>
                      <a:r>
                        <a:rPr lang="en-GB" sz="1600" dirty="0">
                          <a:latin typeface="Times New Roman" panose="02020603050405020304" pitchFamily="18" charset="0"/>
                          <a:cs typeface="Times New Roman" panose="02020603050405020304" pitchFamily="18" charset="0"/>
                        </a:rPr>
                        <a:t>Hardware</a:t>
                      </a:r>
                      <a:endParaRPr lang="en-US" sz="16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1046233">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Microcontroller </a:t>
                      </a:r>
                    </a:p>
                    <a:p>
                      <a:pPr algn="ctr"/>
                      <a:r>
                        <a:rPr lang="en-GB" sz="1600" dirty="0">
                          <a:latin typeface="Times New Roman" panose="02020603050405020304" pitchFamily="18" charset="0"/>
                          <a:cs typeface="Times New Roman" panose="02020603050405020304" pitchFamily="18" charset="0"/>
                        </a:rPr>
                        <a:t>(Arduino</a:t>
                      </a:r>
                      <a:r>
                        <a:rPr lang="en-GB" sz="1600" baseline="0" dirty="0">
                          <a:latin typeface="Times New Roman" panose="02020603050405020304" pitchFamily="18" charset="0"/>
                          <a:cs typeface="Times New Roman" panose="02020603050405020304" pitchFamily="18" charset="0"/>
                        </a:rPr>
                        <a:t>  UNO)</a:t>
                      </a:r>
                      <a:endParaRPr lang="en-US" sz="16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Load cell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HX711</a:t>
                      </a:r>
                    </a:p>
                  </a:txBody>
                  <a:tcPr/>
                </a:tc>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LCD display</a:t>
                      </a:r>
                      <a:endParaRPr lang="en-US" sz="1600" dirty="0">
                        <a:latin typeface="Times New Roman" pitchFamily="18" charset="0"/>
                        <a:cs typeface="Times New Roman" pitchFamily="18" charset="0"/>
                      </a:endParaRPr>
                    </a:p>
                  </a:txBody>
                  <a:tcPr/>
                </a:tc>
                <a:tc>
                  <a:txBody>
                    <a:bodyPr/>
                    <a:lstStyle/>
                    <a:p>
                      <a:pPr algn="ctr"/>
                      <a:endParaRPr lang="en-US" sz="1600" dirty="0">
                        <a:latin typeface="Times New Roman" panose="02020603050405020304" pitchFamily="18" charset="0"/>
                        <a:cs typeface="Times New Roman" panose="02020603050405020304" pitchFamily="18" charset="0"/>
                      </a:endParaRPr>
                    </a:p>
                    <a:p>
                      <a:pPr algn="ctr"/>
                      <a:r>
                        <a:rPr lang="en-US" sz="1600" dirty="0">
                          <a:latin typeface="Times New Roman" panose="02020603050405020304" pitchFamily="18" charset="0"/>
                          <a:cs typeface="Times New Roman" panose="02020603050405020304" pitchFamily="18" charset="0"/>
                        </a:rPr>
                        <a:t>Battery</a:t>
                      </a:r>
                    </a:p>
                  </a:txBody>
                  <a:tcPr/>
                </a:tc>
                <a:extLst>
                  <a:ext uri="{0D108BD9-81ED-4DB2-BD59-A6C34878D82A}">
                    <a16:rowId xmlns:a16="http://schemas.microsoft.com/office/drawing/2014/main" val="10001"/>
                  </a:ext>
                </a:extLst>
              </a:tr>
              <a:tr h="1545142">
                <a:tc>
                  <a:txBody>
                    <a:bodyPr/>
                    <a:lstStyle/>
                    <a:p>
                      <a:pPr algn="l"/>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224594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ATmega328:</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Operation Voltage: 5V</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Current: 20-50mA</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Pins:</a:t>
                      </a:r>
                      <a:r>
                        <a:rPr lang="it-IT" sz="1600" baseline="0" dirty="0">
                          <a:latin typeface="Times New Roman" panose="02020603050405020304" pitchFamily="18" charset="0"/>
                          <a:cs typeface="Times New Roman" panose="02020603050405020304" pitchFamily="18" charset="0"/>
                        </a:rPr>
                        <a:t> Analog Input Pins (6), PWM Digital I/O Pins (6)</a:t>
                      </a:r>
                      <a:endParaRPr lang="it-IT" sz="1600" dirty="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SRAM:</a:t>
                      </a:r>
                      <a:r>
                        <a:rPr lang="it-IT" sz="1600" baseline="0" dirty="0">
                          <a:latin typeface="Times New Roman" panose="02020603050405020304" pitchFamily="18" charset="0"/>
                          <a:cs typeface="Times New Roman" panose="02020603050405020304" pitchFamily="18" charset="0"/>
                        </a:rPr>
                        <a:t> </a:t>
                      </a:r>
                      <a:r>
                        <a:rPr lang="it-IT" sz="1600" dirty="0">
                          <a:latin typeface="Times New Roman" panose="02020603050405020304" pitchFamily="18" charset="0"/>
                          <a:cs typeface="Times New Roman" panose="02020603050405020304" pitchFamily="18" charset="0"/>
                        </a:rPr>
                        <a:t>2 KB</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anose="02020603050405020304" pitchFamily="18" charset="0"/>
                          <a:cs typeface="Times New Roman" panose="02020603050405020304" pitchFamily="18" charset="0"/>
                        </a:rPr>
                        <a:t>EEPROM</a:t>
                      </a:r>
                      <a:r>
                        <a:rPr lang="it-IT" sz="1600" baseline="0" dirty="0">
                          <a:latin typeface="Times New Roman" panose="02020603050405020304" pitchFamily="18" charset="0"/>
                          <a:cs typeface="Times New Roman" panose="02020603050405020304" pitchFamily="18" charset="0"/>
                        </a:rPr>
                        <a:t>: 1 </a:t>
                      </a:r>
                      <a:r>
                        <a:rPr lang="it-IT" sz="1600" dirty="0">
                          <a:latin typeface="Times New Roman" pitchFamily="18" charset="0"/>
                          <a:cs typeface="Times New Roman" pitchFamily="18" charset="0"/>
                        </a:rPr>
                        <a:t>KB.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Rated Capacity: 5 kg</a:t>
                      </a:r>
                    </a:p>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Rated Output: 1.0 ± 2.0 mv</a:t>
                      </a:r>
                    </a:p>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Input Resistance: </a:t>
                      </a:r>
                      <a:r>
                        <a:rPr lang="el-GR" sz="1600" dirty="0">
                          <a:latin typeface="Times New Roman" panose="02020603050405020304" pitchFamily="18" charset="0"/>
                          <a:cs typeface="Times New Roman" panose="02020603050405020304" pitchFamily="18" charset="0"/>
                        </a:rPr>
                        <a:t>~1,000 Ω</a:t>
                      </a:r>
                      <a:endParaRPr lang="en-US"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Output Resistance: </a:t>
                      </a:r>
                      <a:r>
                        <a:rPr lang="el-GR" sz="1600" dirty="0">
                          <a:latin typeface="Times New Roman" panose="02020603050405020304" pitchFamily="18" charset="0"/>
                          <a:cs typeface="Times New Roman" panose="02020603050405020304" pitchFamily="18" charset="0"/>
                        </a:rPr>
                        <a:t>~1,000 Ω</a:t>
                      </a:r>
                      <a:endParaRPr lang="en-US"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Operating Voltage: 2.6V to 5.5V</a:t>
                      </a:r>
                    </a:p>
                    <a:p>
                      <a:r>
                        <a:rPr lang="en-IN" sz="1600" dirty="0">
                          <a:latin typeface="Times New Roman" panose="02020603050405020304" pitchFamily="18" charset="0"/>
                          <a:cs typeface="Times New Roman" panose="02020603050405020304" pitchFamily="18" charset="0"/>
                        </a:rPr>
                        <a:t>Current Consumption: &lt; 1.5 Ma-&lt; 1 µA</a:t>
                      </a: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Display Type: Alphanumeric LCD</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Characters Displayed: 2 rows × 16 characters </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Character Size: 5×8 dot matrix</a:t>
                      </a:r>
                    </a:p>
                    <a:p>
                      <a:pPr marL="0" marR="0" lvl="2"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Operating Voltage: 4.7V to 5.3V</a:t>
                      </a:r>
                      <a:endParaRPr lang="en-US" sz="1600" dirty="0">
                        <a:latin typeface="Times New Roman" pitchFamily="18" charset="0"/>
                        <a:cs typeface="Times New Roman"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Li-ion</a:t>
                      </a:r>
                      <a:r>
                        <a:rPr lang="en-GB" sz="1600" baseline="0" dirty="0">
                          <a:latin typeface="Times New Roman" panose="02020603050405020304" pitchFamily="18" charset="0"/>
                          <a:cs typeface="Times New Roman" panose="02020603050405020304" pitchFamily="18" charset="0"/>
                        </a:rPr>
                        <a:t> Rechargeable </a:t>
                      </a:r>
                      <a:r>
                        <a:rPr lang="en-GB" sz="1600" dirty="0">
                          <a:latin typeface="Times New Roman" panose="02020603050405020304" pitchFamily="18" charset="0"/>
                          <a:cs typeface="Times New Roman" panose="02020603050405020304" pitchFamily="18" charset="0"/>
                        </a:rPr>
                        <a:t>Battery:</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Normal</a:t>
                      </a:r>
                      <a:r>
                        <a:rPr lang="en-GB" sz="1600" baseline="0" dirty="0">
                          <a:latin typeface="Times New Roman" panose="02020603050405020304" pitchFamily="18" charset="0"/>
                          <a:cs typeface="Times New Roman" panose="02020603050405020304" pitchFamily="18" charset="0"/>
                        </a:rPr>
                        <a:t> Voltage: 3.7V</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Battery Capacity: 1200mAh</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Charge Voltage Range: 4.2V to 5.5V</a:t>
                      </a:r>
                      <a:endParaRPr lang="en-GB" sz="1600" b="0" baseline="0" dirty="0">
                        <a:latin typeface="Times New Roman" panose="02020603050405020304" pitchFamily="18" charset="0"/>
                        <a:cs typeface="Times New Roman" panose="02020603050405020304"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15" name="Picture 14" descr="ykg.jpeg">
            <a:extLst>
              <a:ext uri="{FF2B5EF4-FFF2-40B4-BE49-F238E27FC236}">
                <a16:creationId xmlns:a16="http://schemas.microsoft.com/office/drawing/2014/main" id="{9D530F7A-8184-45EC-A44B-6661E0F627BA}"/>
              </a:ext>
            </a:extLst>
          </p:cNvPr>
          <p:cNvPicPr>
            <a:picLocks noChangeAspect="1"/>
          </p:cNvPicPr>
          <p:nvPr/>
        </p:nvPicPr>
        <p:blipFill>
          <a:blip r:embed="rId3" cstate="print"/>
          <a:stretch>
            <a:fillRect/>
          </a:stretch>
        </p:blipFill>
        <p:spPr>
          <a:xfrm>
            <a:off x="838737" y="2621694"/>
            <a:ext cx="2057400" cy="1424940"/>
          </a:xfrm>
          <a:prstGeom prst="rect">
            <a:avLst/>
          </a:prstGeom>
        </p:spPr>
      </p:pic>
      <p:pic>
        <p:nvPicPr>
          <p:cNvPr id="23" name="Picture 22" descr="rthrtj.jpeg">
            <a:extLst>
              <a:ext uri="{FF2B5EF4-FFF2-40B4-BE49-F238E27FC236}">
                <a16:creationId xmlns:a16="http://schemas.microsoft.com/office/drawing/2014/main" id="{CCFFE5B4-0E8C-485E-B1F1-B099E473F8F5}"/>
              </a:ext>
            </a:extLst>
          </p:cNvPr>
          <p:cNvPicPr>
            <a:picLocks noChangeAspect="1"/>
          </p:cNvPicPr>
          <p:nvPr/>
        </p:nvPicPr>
        <p:blipFill>
          <a:blip r:embed="rId4" cstate="print"/>
          <a:srcRect t="33333" b="32222"/>
          <a:stretch>
            <a:fillRect/>
          </a:stretch>
        </p:blipFill>
        <p:spPr>
          <a:xfrm>
            <a:off x="9371081" y="2870773"/>
            <a:ext cx="1982182" cy="926782"/>
          </a:xfrm>
          <a:prstGeom prst="rect">
            <a:avLst/>
          </a:prstGeom>
        </p:spPr>
      </p:pic>
      <p:pic>
        <p:nvPicPr>
          <p:cNvPr id="1026" name="Picture 2" descr="Buy Weighing Load Cell Sensor 5kg YZC-131 With Wires Online at Robu.in">
            <a:extLst>
              <a:ext uri="{FF2B5EF4-FFF2-40B4-BE49-F238E27FC236}">
                <a16:creationId xmlns:a16="http://schemas.microsoft.com/office/drawing/2014/main" id="{09F24061-1631-4A05-A07F-9DDA05FD1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123" y="2729949"/>
            <a:ext cx="1327381" cy="13166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X711 Load Cell Amplifier Module">
            <a:extLst>
              <a:ext uri="{FF2B5EF4-FFF2-40B4-BE49-F238E27FC236}">
                <a16:creationId xmlns:a16="http://schemas.microsoft.com/office/drawing/2014/main" id="{0A263640-36CF-4CF1-BD67-EA856B61D2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3490" y="2729948"/>
            <a:ext cx="1692353" cy="13825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CD 16x2 Character LCD - White on Blue 5V | Makerfabs">
            <a:extLst>
              <a:ext uri="{FF2B5EF4-FFF2-40B4-BE49-F238E27FC236}">
                <a16:creationId xmlns:a16="http://schemas.microsoft.com/office/drawing/2014/main" id="{623E414A-39A8-48B7-8E41-1D6861DF6B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94392" y="2675822"/>
            <a:ext cx="1899920" cy="142494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10.png">
            <a:extLst>
              <a:ext uri="{FF2B5EF4-FFF2-40B4-BE49-F238E27FC236}">
                <a16:creationId xmlns:a16="http://schemas.microsoft.com/office/drawing/2014/main" id="{6F5AB0F1-1D1F-4DB0-B3E6-98AFBE0FF65B}"/>
              </a:ext>
            </a:extLst>
          </p:cNvPr>
          <p:cNvPicPr/>
          <p:nvPr/>
        </p:nvPicPr>
        <p:blipFill>
          <a:blip r:embed="rId8"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606940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amond(i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ppt_x"/>
                                          </p:val>
                                        </p:tav>
                                        <p:tav tm="100000">
                                          <p:val>
                                            <p:strVal val="#ppt_x"/>
                                          </p:val>
                                        </p:tav>
                                      </p:tavLst>
                                    </p:anim>
                                    <p:anim calcmode="lin" valueType="num">
                                      <p:cBhvr additive="base">
                                        <p:cTn id="24" dur="500" fill="hold"/>
                                        <p:tgtEl>
                                          <p:spTgt spid="102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 calcmode="lin" valueType="num">
                                      <p:cBhvr additive="base">
                                        <p:cTn id="27" dur="500" fill="hold"/>
                                        <p:tgtEl>
                                          <p:spTgt spid="1028"/>
                                        </p:tgtEl>
                                        <p:attrNameLst>
                                          <p:attrName>ppt_x</p:attrName>
                                        </p:attrNameLst>
                                      </p:cBhvr>
                                      <p:tavLst>
                                        <p:tav tm="0">
                                          <p:val>
                                            <p:strVal val="#ppt_x"/>
                                          </p:val>
                                        </p:tav>
                                        <p:tav tm="100000">
                                          <p:val>
                                            <p:strVal val="#ppt_x"/>
                                          </p:val>
                                        </p:tav>
                                      </p:tavLst>
                                    </p:anim>
                                    <p:anim calcmode="lin" valueType="num">
                                      <p:cBhvr additive="base">
                                        <p:cTn id="28" dur="500" fill="hold"/>
                                        <p:tgtEl>
                                          <p:spTgt spid="10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 calcmode="lin" valueType="num">
                                      <p:cBhvr additive="base">
                                        <p:cTn id="31" dur="500" fill="hold"/>
                                        <p:tgtEl>
                                          <p:spTgt spid="1030"/>
                                        </p:tgtEl>
                                        <p:attrNameLst>
                                          <p:attrName>ppt_x</p:attrName>
                                        </p:attrNameLst>
                                      </p:cBhvr>
                                      <p:tavLst>
                                        <p:tav tm="0">
                                          <p:val>
                                            <p:strVal val="#ppt_x"/>
                                          </p:val>
                                        </p:tav>
                                        <p:tav tm="100000">
                                          <p:val>
                                            <p:strVal val="#ppt_x"/>
                                          </p:val>
                                        </p:tav>
                                      </p:tavLst>
                                    </p:anim>
                                    <p:anim calcmode="lin" valueType="num">
                                      <p:cBhvr additive="base">
                                        <p:cTn id="32" dur="500" fill="hold"/>
                                        <p:tgtEl>
                                          <p:spTgt spid="10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FE60CED8-150F-4AE9-A21D-64B74994469C}"/>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3557C162-016D-4705-98BA-2A8E61C2191C}"/>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563D7A6-F35E-4B65-AAAA-D0979EEB0CD5}"/>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F0B937EE-C7C4-4D25-9056-0F225E108A90}"/>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6" name="Picture 5">
            <a:extLst>
              <a:ext uri="{FF2B5EF4-FFF2-40B4-BE49-F238E27FC236}">
                <a16:creationId xmlns:a16="http://schemas.microsoft.com/office/drawing/2014/main" id="{B5CF7FF5-C02F-4A4D-8F67-7B634E0B1E40}"/>
              </a:ext>
            </a:extLst>
          </p:cNvPr>
          <p:cNvPicPr>
            <a:picLocks noChangeAspect="1"/>
          </p:cNvPicPr>
          <p:nvPr/>
        </p:nvPicPr>
        <p:blipFill>
          <a:blip r:embed="rId2" cstate="print"/>
          <a:stretch>
            <a:fillRect/>
          </a:stretch>
        </p:blipFill>
        <p:spPr>
          <a:xfrm>
            <a:off x="1743042" y="3631095"/>
            <a:ext cx="1565644" cy="161920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aphicFrame>
        <p:nvGraphicFramePr>
          <p:cNvPr id="7" name="Diagram 6">
            <a:extLst>
              <a:ext uri="{FF2B5EF4-FFF2-40B4-BE49-F238E27FC236}">
                <a16:creationId xmlns:a16="http://schemas.microsoft.com/office/drawing/2014/main" id="{B573437E-0CBB-4242-9F6F-FC09351A5733}"/>
              </a:ext>
            </a:extLst>
          </p:cNvPr>
          <p:cNvGraphicFramePr/>
          <p:nvPr>
            <p:extLst>
              <p:ext uri="{D42A27DB-BD31-4B8C-83A1-F6EECF244321}">
                <p14:modId xmlns:p14="http://schemas.microsoft.com/office/powerpoint/2010/main" val="797807176"/>
              </p:ext>
            </p:extLst>
          </p:nvPr>
        </p:nvGraphicFramePr>
        <p:xfrm>
          <a:off x="4188469" y="1162594"/>
          <a:ext cx="7500517" cy="5133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63A31B6-E22B-40AE-ACE1-27027DD0956E}"/>
              </a:ext>
            </a:extLst>
          </p:cNvPr>
          <p:cNvSpPr txBox="1"/>
          <p:nvPr/>
        </p:nvSpPr>
        <p:spPr>
          <a:xfrm>
            <a:off x="1310919" y="2621200"/>
            <a:ext cx="2193229" cy="553998"/>
          </a:xfrm>
          <a:prstGeom prst="rect">
            <a:avLst/>
          </a:prstGeom>
          <a:noFill/>
          <a:ln>
            <a:noFill/>
          </a:ln>
          <a:effectLst>
            <a:glow rad="139700">
              <a:schemeClr val="accent2">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pPr algn="ctr"/>
            <a:r>
              <a:rPr lang="en-US" sz="3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CONTENTS</a:t>
            </a:r>
            <a:endParaRPr lang="en-IN" sz="3000" dirty="0">
              <a:ln w="0"/>
              <a:solidFill>
                <a:srgbClr val="00206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 name="Picture 1">
            <a:extLst>
              <a:ext uri="{FF2B5EF4-FFF2-40B4-BE49-F238E27FC236}">
                <a16:creationId xmlns:a16="http://schemas.microsoft.com/office/drawing/2014/main" id="{B1CBC58D-7773-4A7B-959B-52F2C9043F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10.png">
            <a:extLst>
              <a:ext uri="{FF2B5EF4-FFF2-40B4-BE49-F238E27FC236}">
                <a16:creationId xmlns:a16="http://schemas.microsoft.com/office/drawing/2014/main" id="{5843DE7F-0DB9-4A0A-984A-3EEB61C3B595}"/>
              </a:ext>
            </a:extLst>
          </p:cNvPr>
          <p:cNvPicPr/>
          <p:nvPr/>
        </p:nvPicPr>
        <p:blipFill>
          <a:blip r:embed="rId9" cstate="print"/>
          <a:srcRect/>
          <a:stretch>
            <a:fillRect/>
          </a:stretch>
        </p:blipFill>
        <p:spPr>
          <a:xfrm>
            <a:off x="9848471" y="125751"/>
            <a:ext cx="1099803" cy="906363"/>
          </a:xfrm>
          <a:prstGeom prst="rect">
            <a:avLst/>
          </a:prstGeom>
          <a:ln/>
        </p:spPr>
      </p:pic>
      <p:pic>
        <p:nvPicPr>
          <p:cNvPr id="12" name="Picture 11">
            <a:extLst>
              <a:ext uri="{FF2B5EF4-FFF2-40B4-BE49-F238E27FC236}">
                <a16:creationId xmlns:a16="http://schemas.microsoft.com/office/drawing/2014/main" id="{8EAB63ED-375B-477C-8BA0-FB91357C76F8}"/>
              </a:ext>
            </a:extLst>
          </p:cNvPr>
          <p:cNvPicPr>
            <a:picLocks noChangeAspect="1"/>
          </p:cNvPicPr>
          <p:nvPr/>
        </p:nvPicPr>
        <p:blipFill>
          <a:blip r:embed="rId10"/>
          <a:stretch>
            <a:fillRect/>
          </a:stretch>
        </p:blipFill>
        <p:spPr>
          <a:xfrm>
            <a:off x="0" y="182879"/>
            <a:ext cx="2681324" cy="1018903"/>
          </a:xfrm>
          <a:prstGeom prst="rect">
            <a:avLst/>
          </a:prstGeom>
        </p:spPr>
      </p:pic>
    </p:spTree>
    <p:extLst>
      <p:ext uri="{BB962C8B-B14F-4D97-AF65-F5344CB8AC3E}">
        <p14:creationId xmlns:p14="http://schemas.microsoft.com/office/powerpoint/2010/main" val="209671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2"/>
            <a:ext cx="3128380" cy="634609"/>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atin typeface="Times New Roman" pitchFamily="18" charset="0"/>
                <a:cs typeface="Times New Roman" pitchFamily="18" charset="0"/>
              </a:rPr>
              <a:t>Objective 3</a:t>
            </a:r>
          </a:p>
        </p:txBody>
      </p:sp>
      <p:graphicFrame>
        <p:nvGraphicFramePr>
          <p:cNvPr id="14" name="Table 13">
            <a:extLst>
              <a:ext uri="{FF2B5EF4-FFF2-40B4-BE49-F238E27FC236}">
                <a16:creationId xmlns:a16="http://schemas.microsoft.com/office/drawing/2014/main" id="{71DACF07-903F-4364-A6AE-65C7024E545E}"/>
              </a:ext>
            </a:extLst>
          </p:cNvPr>
          <p:cNvGraphicFramePr>
            <a:graphicFrameLocks noGrp="1"/>
          </p:cNvGraphicFramePr>
          <p:nvPr/>
        </p:nvGraphicFramePr>
        <p:xfrm>
          <a:off x="755978" y="1201219"/>
          <a:ext cx="10985448" cy="5049031"/>
        </p:xfrm>
        <a:graphic>
          <a:graphicData uri="http://schemas.openxmlformats.org/drawingml/2006/table">
            <a:tbl>
              <a:tblPr firstRow="1" bandRow="1">
                <a:tableStyleId>{5940675A-B579-460E-94D1-54222C63F5DA}</a:tableStyleId>
              </a:tblPr>
              <a:tblGrid>
                <a:gridCol w="3076913">
                  <a:extLst>
                    <a:ext uri="{9D8B030D-6E8A-4147-A177-3AD203B41FA5}">
                      <a16:colId xmlns:a16="http://schemas.microsoft.com/office/drawing/2014/main" val="20000"/>
                    </a:ext>
                  </a:extLst>
                </a:gridCol>
                <a:gridCol w="2435501">
                  <a:extLst>
                    <a:ext uri="{9D8B030D-6E8A-4147-A177-3AD203B41FA5}">
                      <a16:colId xmlns:a16="http://schemas.microsoft.com/office/drawing/2014/main" val="20001"/>
                    </a:ext>
                  </a:extLst>
                </a:gridCol>
                <a:gridCol w="2599691">
                  <a:extLst>
                    <a:ext uri="{9D8B030D-6E8A-4147-A177-3AD203B41FA5}">
                      <a16:colId xmlns:a16="http://schemas.microsoft.com/office/drawing/2014/main" val="20002"/>
                    </a:ext>
                  </a:extLst>
                </a:gridCol>
                <a:gridCol w="2873343">
                  <a:extLst>
                    <a:ext uri="{9D8B030D-6E8A-4147-A177-3AD203B41FA5}">
                      <a16:colId xmlns:a16="http://schemas.microsoft.com/office/drawing/2014/main" val="20003"/>
                    </a:ext>
                  </a:extLst>
                </a:gridCol>
              </a:tblGrid>
              <a:tr h="304467">
                <a:tc gridSpan="4">
                  <a:txBody>
                    <a:bodyPr/>
                    <a:lstStyle/>
                    <a:p>
                      <a:pPr algn="ctr"/>
                      <a:r>
                        <a:rPr lang="en-GB" sz="1600" dirty="0">
                          <a:latin typeface="Times New Roman" panose="02020603050405020304" pitchFamily="18" charset="0"/>
                          <a:cs typeface="Times New Roman" panose="02020603050405020304" pitchFamily="18" charset="0"/>
                        </a:rPr>
                        <a:t>Hardware</a:t>
                      </a:r>
                      <a:endParaRPr lang="en-US" sz="16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tc hMerge="1">
                  <a:txBody>
                    <a:bodyPr/>
                    <a:lstStyle/>
                    <a:p>
                      <a:pPr algn="ctr"/>
                      <a:endParaRPr lang="en-US" sz="20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950082">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Microcontroller </a:t>
                      </a:r>
                    </a:p>
                    <a:p>
                      <a:pPr algn="ctr"/>
                      <a:r>
                        <a:rPr lang="en-GB" sz="1600" dirty="0">
                          <a:latin typeface="Times New Roman" panose="02020603050405020304" pitchFamily="18" charset="0"/>
                          <a:cs typeface="Times New Roman" panose="02020603050405020304" pitchFamily="18" charset="0"/>
                        </a:rPr>
                        <a:t>(ESP8266</a:t>
                      </a:r>
                      <a:r>
                        <a:rPr lang="en-GB" sz="1600" baseline="0" dirty="0">
                          <a:latin typeface="Times New Roman" panose="02020603050405020304" pitchFamily="18" charset="0"/>
                          <a:cs typeface="Times New Roman" panose="02020603050405020304" pitchFamily="18" charset="0"/>
                        </a:rPr>
                        <a:t>)</a:t>
                      </a:r>
                      <a:endParaRPr lang="en-US" sz="16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Times New Roman" pitchFamily="18" charset="0"/>
                          <a:cs typeface="Times New Roman" pitchFamily="18" charset="0"/>
                        </a:rPr>
                        <a:t>MAX30100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Times New Roman" pitchFamily="18" charset="0"/>
                          <a:cs typeface="Times New Roman" pitchFamily="18" charset="0"/>
                        </a:rPr>
                        <a:t>OLED Display</a:t>
                      </a:r>
                    </a:p>
                  </a:txBody>
                  <a:tcPr/>
                </a:tc>
                <a:tc>
                  <a:txBody>
                    <a:bodyPr/>
                    <a:lstStyle/>
                    <a:p>
                      <a:pPr algn="ctr"/>
                      <a:endParaRPr lang="en-GB" sz="1600" dirty="0">
                        <a:latin typeface="Times New Roman" panose="02020603050405020304" pitchFamily="18" charset="0"/>
                        <a:cs typeface="Times New Roman" panose="02020603050405020304" pitchFamily="18" charset="0"/>
                      </a:endParaRPr>
                    </a:p>
                    <a:p>
                      <a:pPr algn="ctr"/>
                      <a:r>
                        <a:rPr lang="en-GB" sz="1600" dirty="0">
                          <a:latin typeface="Times New Roman" panose="02020603050405020304" pitchFamily="18" charset="0"/>
                          <a:cs typeface="Times New Roman" panose="02020603050405020304" pitchFamily="18" charset="0"/>
                        </a:rPr>
                        <a:t>Battery</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1721509">
                <a:tc>
                  <a:txBody>
                    <a:bodyPr/>
                    <a:lstStyle/>
                    <a:p>
                      <a:pPr algn="l"/>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2039534">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ATmega328:</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Operation Voltage: 5V</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Current: 20-50mA</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Pins:</a:t>
                      </a:r>
                      <a:r>
                        <a:rPr lang="it-IT" sz="1600" baseline="0" dirty="0">
                          <a:latin typeface="Times New Roman" panose="02020603050405020304" pitchFamily="18" charset="0"/>
                          <a:cs typeface="Times New Roman" panose="02020603050405020304" pitchFamily="18" charset="0"/>
                        </a:rPr>
                        <a:t> Analog Input Pins (6), PWM Digital I/O Pins (6)</a:t>
                      </a:r>
                      <a:endParaRPr lang="it-IT" sz="1600" dirty="0">
                        <a:latin typeface="Times New Roman" pitchFamily="18" charset="0"/>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SRAM:</a:t>
                      </a:r>
                      <a:r>
                        <a:rPr lang="it-IT" sz="1600" baseline="0" dirty="0">
                          <a:latin typeface="Times New Roman" panose="02020603050405020304" pitchFamily="18" charset="0"/>
                          <a:cs typeface="Times New Roman" panose="02020603050405020304" pitchFamily="18" charset="0"/>
                        </a:rPr>
                        <a:t> </a:t>
                      </a:r>
                      <a:r>
                        <a:rPr lang="it-IT" sz="1600" dirty="0">
                          <a:latin typeface="Times New Roman" pitchFamily="18" charset="0"/>
                          <a:cs typeface="Times New Roman" pitchFamily="18" charset="0"/>
                        </a:rPr>
                        <a:t>2 KB</a:t>
                      </a:r>
                    </a:p>
                    <a:p>
                      <a:pPr marL="0" marR="0" indent="0" algn="just" defTabSz="914400" rtl="0" eaLnBrk="1" fontAlgn="auto" latinLnBrk="0" hangingPunct="1">
                        <a:lnSpc>
                          <a:spcPct val="100000"/>
                        </a:lnSpc>
                        <a:spcBef>
                          <a:spcPts val="0"/>
                        </a:spcBef>
                        <a:spcAft>
                          <a:spcPts val="0"/>
                        </a:spcAft>
                        <a:buClrTx/>
                        <a:buSzTx/>
                        <a:buFontTx/>
                        <a:buNone/>
                        <a:tabLst/>
                        <a:defRPr/>
                      </a:pPr>
                      <a:r>
                        <a:rPr lang="it-IT" sz="1600" dirty="0">
                          <a:latin typeface="Times New Roman" pitchFamily="18" charset="0"/>
                          <a:cs typeface="Times New Roman" pitchFamily="18" charset="0"/>
                        </a:rPr>
                        <a:t>EEPROM</a:t>
                      </a:r>
                      <a:r>
                        <a:rPr lang="it-IT" sz="1600" baseline="0" dirty="0">
                          <a:latin typeface="Times New Roman" panose="02020603050405020304" pitchFamily="18" charset="0"/>
                          <a:cs typeface="Times New Roman" panose="02020603050405020304" pitchFamily="18" charset="0"/>
                        </a:rPr>
                        <a:t>: 1 </a:t>
                      </a:r>
                      <a:r>
                        <a:rPr lang="it-IT" sz="1600" dirty="0">
                          <a:latin typeface="Times New Roman" pitchFamily="18" charset="0"/>
                          <a:cs typeface="Times New Roman" pitchFamily="18" charset="0"/>
                        </a:rPr>
                        <a:t>KB.</a:t>
                      </a:r>
                    </a:p>
                    <a:p>
                      <a:pPr marL="0" marR="0" indent="0" algn="just" defTabSz="914400" rtl="0" eaLnBrk="1" fontAlgn="auto" latinLnBrk="0" hangingPunct="1">
                        <a:lnSpc>
                          <a:spcPct val="100000"/>
                        </a:lnSpc>
                        <a:spcBef>
                          <a:spcPts val="0"/>
                        </a:spcBef>
                        <a:spcAft>
                          <a:spcPts val="0"/>
                        </a:spcAft>
                        <a:buClrTx/>
                        <a:buSzTx/>
                        <a:buFontTx/>
                        <a:buNone/>
                        <a:tabLst/>
                        <a:defRPr/>
                      </a:pPr>
                      <a:endParaRPr lang="it-IT"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Sensitivity: ±5V- Output Range: 0.5V to 3.5V (proportional to heart rate)- Operating Voltage: 3.3V to 5V</a:t>
                      </a:r>
                    </a:p>
                  </a:txBody>
                  <a:tcPr/>
                </a:tc>
                <a:tc>
                  <a:txBody>
                    <a:bodyPr/>
                    <a:lstStyle/>
                    <a:p>
                      <a:r>
                        <a:rPr lang="en-US" sz="1600" dirty="0">
                          <a:latin typeface="Times New Roman" panose="02020603050405020304" pitchFamily="18" charset="0"/>
                          <a:cs typeface="Times New Roman" panose="02020603050405020304" pitchFamily="18" charset="0"/>
                        </a:rPr>
                        <a:t>- Screen Size: 0.96 inch- Resolution: 128x64 pixels- Operating Voltage: 3.3V to 5V- Interface: I2C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txBody>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Li-ion</a:t>
                      </a:r>
                      <a:r>
                        <a:rPr lang="en-GB" sz="1600" baseline="0" dirty="0">
                          <a:latin typeface="Times New Roman" panose="02020603050405020304" pitchFamily="18" charset="0"/>
                          <a:cs typeface="Times New Roman" panose="02020603050405020304" pitchFamily="18" charset="0"/>
                        </a:rPr>
                        <a:t> Rechargeable </a:t>
                      </a:r>
                      <a:r>
                        <a:rPr lang="en-GB" sz="1600" dirty="0">
                          <a:latin typeface="Times New Roman" panose="02020603050405020304" pitchFamily="18" charset="0"/>
                          <a:cs typeface="Times New Roman" panose="02020603050405020304" pitchFamily="18" charset="0"/>
                        </a:rPr>
                        <a:t>Battery:</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Normal</a:t>
                      </a:r>
                      <a:r>
                        <a:rPr lang="en-GB" sz="1600" baseline="0" dirty="0">
                          <a:latin typeface="Times New Roman" panose="02020603050405020304" pitchFamily="18" charset="0"/>
                          <a:cs typeface="Times New Roman" panose="02020603050405020304" pitchFamily="18" charset="0"/>
                        </a:rPr>
                        <a:t> Voltage: 3.7V</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Battery Capacity: 1200mAh</a:t>
                      </a:r>
                    </a:p>
                    <a:p>
                      <a:pPr marL="0" marR="0" lvl="2" indent="0" algn="l" defTabSz="914400" rtl="0" eaLnBrk="1" fontAlgn="auto" latinLnBrk="0" hangingPunct="1">
                        <a:lnSpc>
                          <a:spcPct val="100000"/>
                        </a:lnSpc>
                        <a:spcBef>
                          <a:spcPts val="0"/>
                        </a:spcBef>
                        <a:spcAft>
                          <a:spcPts val="0"/>
                        </a:spcAft>
                        <a:buClrTx/>
                        <a:buSzTx/>
                        <a:buFontTx/>
                        <a:buNone/>
                        <a:tabLst/>
                        <a:defRPr/>
                      </a:pPr>
                      <a:r>
                        <a:rPr lang="en-GB" sz="1600" baseline="0" dirty="0">
                          <a:latin typeface="Times New Roman" panose="02020603050405020304" pitchFamily="18" charset="0"/>
                          <a:cs typeface="Times New Roman" panose="02020603050405020304" pitchFamily="18" charset="0"/>
                        </a:rPr>
                        <a:t>Charge Voltage Range: 4.2V to 5.5V</a:t>
                      </a:r>
                      <a:endParaRPr lang="en-GB" sz="1600" b="0" baseline="0" dirty="0">
                        <a:latin typeface="Times New Roman" pitchFamily="18" charset="0"/>
                        <a:cs typeface="Times New Roman" pitchFamily="18" charset="0"/>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pic>
        <p:nvPicPr>
          <p:cNvPr id="16" name="Picture 15" descr="rthrtj.jpeg">
            <a:extLst>
              <a:ext uri="{FF2B5EF4-FFF2-40B4-BE49-F238E27FC236}">
                <a16:creationId xmlns:a16="http://schemas.microsoft.com/office/drawing/2014/main" id="{38E6E06B-48E0-4C7B-AC2F-29597D0EDCD9}"/>
              </a:ext>
            </a:extLst>
          </p:cNvPr>
          <p:cNvPicPr>
            <a:picLocks noChangeAspect="1"/>
          </p:cNvPicPr>
          <p:nvPr/>
        </p:nvPicPr>
        <p:blipFill>
          <a:blip r:embed="rId3" cstate="print"/>
          <a:srcRect t="33333" b="32222"/>
          <a:stretch>
            <a:fillRect/>
          </a:stretch>
        </p:blipFill>
        <p:spPr>
          <a:xfrm>
            <a:off x="9217468" y="2870773"/>
            <a:ext cx="1982182" cy="926782"/>
          </a:xfrm>
          <a:prstGeom prst="rect">
            <a:avLst/>
          </a:prstGeom>
        </p:spPr>
      </p:pic>
      <p:pic>
        <p:nvPicPr>
          <p:cNvPr id="17" name="Picture 16">
            <a:extLst>
              <a:ext uri="{FF2B5EF4-FFF2-40B4-BE49-F238E27FC236}">
                <a16:creationId xmlns:a16="http://schemas.microsoft.com/office/drawing/2014/main" id="{6DCD7ABE-68FE-48BB-8C38-4186149A11A5}"/>
              </a:ext>
            </a:extLst>
          </p:cNvPr>
          <p:cNvPicPr>
            <a:picLocks noChangeAspect="1"/>
          </p:cNvPicPr>
          <p:nvPr/>
        </p:nvPicPr>
        <p:blipFill>
          <a:blip r:embed="rId4"/>
          <a:srcRect l="20705" t="15461" r="14634" b="18552"/>
          <a:stretch/>
        </p:blipFill>
        <p:spPr>
          <a:xfrm>
            <a:off x="6731019" y="2717473"/>
            <a:ext cx="1394448" cy="1423053"/>
          </a:xfrm>
          <a:prstGeom prst="rect">
            <a:avLst/>
          </a:prstGeom>
        </p:spPr>
      </p:pic>
      <p:pic>
        <p:nvPicPr>
          <p:cNvPr id="2050" name="Picture 2" descr="Buy MAX30100 Pulse Oximeter Heart Rate Sensor Module Online at Robu.in">
            <a:extLst>
              <a:ext uri="{FF2B5EF4-FFF2-40B4-BE49-F238E27FC236}">
                <a16:creationId xmlns:a16="http://schemas.microsoft.com/office/drawing/2014/main" id="{CA40BE37-B209-4075-BB9F-C114BBD7C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5264" y="2603331"/>
            <a:ext cx="1867438" cy="15371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ykg.jpeg">
            <a:extLst>
              <a:ext uri="{FF2B5EF4-FFF2-40B4-BE49-F238E27FC236}">
                <a16:creationId xmlns:a16="http://schemas.microsoft.com/office/drawing/2014/main" id="{793A8480-ACE4-F7D7-3718-C710AF8E0893}"/>
              </a:ext>
            </a:extLst>
          </p:cNvPr>
          <p:cNvPicPr>
            <a:picLocks noChangeAspect="1"/>
          </p:cNvPicPr>
          <p:nvPr/>
        </p:nvPicPr>
        <p:blipFill>
          <a:blip r:embed="rId6" cstate="print"/>
          <a:stretch>
            <a:fillRect/>
          </a:stretch>
        </p:blipFill>
        <p:spPr>
          <a:xfrm>
            <a:off x="1189547" y="2659458"/>
            <a:ext cx="2057400" cy="1424940"/>
          </a:xfrm>
          <a:prstGeom prst="rect">
            <a:avLst/>
          </a:prstGeom>
        </p:spPr>
      </p:pic>
      <p:pic>
        <p:nvPicPr>
          <p:cNvPr id="19" name="image10.png">
            <a:extLst>
              <a:ext uri="{FF2B5EF4-FFF2-40B4-BE49-F238E27FC236}">
                <a16:creationId xmlns:a16="http://schemas.microsoft.com/office/drawing/2014/main" id="{D5ECDDB0-7804-400C-AF29-CD9492D48F13}"/>
              </a:ext>
            </a:extLst>
          </p:cNvPr>
          <p:cNvPicPr/>
          <p:nvPr/>
        </p:nvPicPr>
        <p:blipFill>
          <a:blip r:embed="rId7"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660462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amond(i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10.png">
            <a:extLst>
              <a:ext uri="{FF2B5EF4-FFF2-40B4-BE49-F238E27FC236}">
                <a16:creationId xmlns:a16="http://schemas.microsoft.com/office/drawing/2014/main" id="{D5ECDDB0-7804-400C-AF29-CD9492D48F13}"/>
              </a:ext>
            </a:extLst>
          </p:cNvPr>
          <p:cNvPicPr/>
          <p:nvPr/>
        </p:nvPicPr>
        <p:blipFill>
          <a:blip r:embed="rId3" cstate="print"/>
          <a:srcRect/>
          <a:stretch>
            <a:fillRect/>
          </a:stretch>
        </p:blipFill>
        <p:spPr>
          <a:xfrm>
            <a:off x="9848471" y="125367"/>
            <a:ext cx="1099803" cy="906363"/>
          </a:xfrm>
          <a:prstGeom prst="rect">
            <a:avLst/>
          </a:prstGeom>
          <a:ln/>
        </p:spPr>
      </p:pic>
      <p:graphicFrame>
        <p:nvGraphicFramePr>
          <p:cNvPr id="15" name="Table 14"/>
          <p:cNvGraphicFramePr>
            <a:graphicFrameLocks noGrp="1"/>
          </p:cNvGraphicFramePr>
          <p:nvPr/>
        </p:nvGraphicFramePr>
        <p:xfrm>
          <a:off x="2554515" y="1699380"/>
          <a:ext cx="6968308" cy="3146940"/>
        </p:xfrm>
        <a:graphic>
          <a:graphicData uri="http://schemas.openxmlformats.org/drawingml/2006/table">
            <a:tbl>
              <a:tblPr firstRow="1" bandRow="1">
                <a:tableStyleId>{5C22544A-7EE6-4342-B048-85BDC9FD1C3A}</a:tableStyleId>
              </a:tblPr>
              <a:tblGrid>
                <a:gridCol w="2322769">
                  <a:extLst>
                    <a:ext uri="{9D8B030D-6E8A-4147-A177-3AD203B41FA5}">
                      <a16:colId xmlns:a16="http://schemas.microsoft.com/office/drawing/2014/main" val="20000"/>
                    </a:ext>
                  </a:extLst>
                </a:gridCol>
                <a:gridCol w="4645539">
                  <a:extLst>
                    <a:ext uri="{9D8B030D-6E8A-4147-A177-3AD203B41FA5}">
                      <a16:colId xmlns:a16="http://schemas.microsoft.com/office/drawing/2014/main" val="20001"/>
                    </a:ext>
                  </a:extLst>
                </a:gridCol>
              </a:tblGrid>
              <a:tr h="786735">
                <a:tc gridSpan="2">
                  <a:txBody>
                    <a:bodyPr/>
                    <a:lstStyle/>
                    <a:p>
                      <a:pPr algn="ctr"/>
                      <a:r>
                        <a:rPr lang="en-US" dirty="0">
                          <a:latin typeface="Times New Roman" pitchFamily="18" charset="0"/>
                          <a:cs typeface="Times New Roman" pitchFamily="18" charset="0"/>
                        </a:rPr>
                        <a:t>SOFTWARE</a:t>
                      </a:r>
                    </a:p>
                  </a:txBody>
                  <a:tcPr/>
                </a:tc>
                <a:tc hMerge="1">
                  <a:txBody>
                    <a:bodyPr/>
                    <a:lstStyle/>
                    <a:p>
                      <a:endParaRPr lang="en-US" dirty="0"/>
                    </a:p>
                  </a:txBody>
                  <a:tcPr/>
                </a:tc>
                <a:extLst>
                  <a:ext uri="{0D108BD9-81ED-4DB2-BD59-A6C34878D82A}">
                    <a16:rowId xmlns:a16="http://schemas.microsoft.com/office/drawing/2014/main" val="10000"/>
                  </a:ext>
                </a:extLst>
              </a:tr>
              <a:tr h="786735">
                <a:tc>
                  <a:txBody>
                    <a:bodyPr/>
                    <a:lstStyle/>
                    <a:p>
                      <a:r>
                        <a:rPr lang="en-US" dirty="0">
                          <a:latin typeface="Times New Roman" pitchFamily="18" charset="0"/>
                          <a:cs typeface="Times New Roman" pitchFamily="18" charset="0"/>
                        </a:rPr>
                        <a:t>OBJECTIVE-1</a:t>
                      </a:r>
                    </a:p>
                  </a:txBody>
                  <a:tcPr/>
                </a:tc>
                <a:tc>
                  <a:txBody>
                    <a:bodyPr/>
                    <a:lstStyle/>
                    <a:p>
                      <a:r>
                        <a:rPr lang="en-US" dirty="0">
                          <a:latin typeface="Times New Roman" pitchFamily="18" charset="0"/>
                          <a:cs typeface="Times New Roman" pitchFamily="18" charset="0"/>
                        </a:rPr>
                        <a:t>Arduino IDE </a:t>
                      </a:r>
                      <a:r>
                        <a:rPr lang="en-US" baseline="0" dirty="0">
                          <a:latin typeface="Times New Roman" pitchFamily="18" charset="0"/>
                          <a:cs typeface="Times New Roman" pitchFamily="18" charset="0"/>
                        </a:rPr>
                        <a:t> and  Language used : C</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78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OBJECTIVE-2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Arduino IDE </a:t>
                      </a:r>
                      <a:r>
                        <a:rPr lang="en-US" baseline="0" dirty="0">
                          <a:latin typeface="Times New Roman" pitchFamily="18" charset="0"/>
                          <a:cs typeface="Times New Roman" pitchFamily="18" charset="0"/>
                        </a:rPr>
                        <a:t> and  Language used : C</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78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OBJECTIVE-3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itchFamily="18" charset="0"/>
                          <a:cs typeface="Times New Roman" pitchFamily="18" charset="0"/>
                        </a:rPr>
                        <a:t>Arduino IDE </a:t>
                      </a:r>
                      <a:r>
                        <a:rPr lang="en-US" baseline="0" dirty="0">
                          <a:latin typeface="Times New Roman" pitchFamily="18" charset="0"/>
                          <a:cs typeface="Times New Roman" pitchFamily="18" charset="0"/>
                        </a:rPr>
                        <a:t> and  Language used : C </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04627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METHODOLOGY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14" name="Rounded Rectangle 4">
            <a:extLst>
              <a:ext uri="{FF2B5EF4-FFF2-40B4-BE49-F238E27FC236}">
                <a16:creationId xmlns:a16="http://schemas.microsoft.com/office/drawing/2014/main" id="{663BB5EE-95DB-4AE6-BC12-1D9B24B984BC}"/>
              </a:ext>
            </a:extLst>
          </p:cNvPr>
          <p:cNvSpPr/>
          <p:nvPr/>
        </p:nvSpPr>
        <p:spPr>
          <a:xfrm>
            <a:off x="143680" y="1300001"/>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1:</a:t>
            </a:r>
            <a:endParaRPr lang="en-US" sz="2400" u="sng" dirty="0"/>
          </a:p>
        </p:txBody>
      </p:sp>
      <p:grpSp>
        <p:nvGrpSpPr>
          <p:cNvPr id="3" name="Group 2">
            <a:extLst>
              <a:ext uri="{FF2B5EF4-FFF2-40B4-BE49-F238E27FC236}">
                <a16:creationId xmlns:a16="http://schemas.microsoft.com/office/drawing/2014/main" id="{5EDBC67E-B484-48E5-BD6A-4C2EF9EE10DC}"/>
              </a:ext>
            </a:extLst>
          </p:cNvPr>
          <p:cNvGrpSpPr/>
          <p:nvPr/>
        </p:nvGrpSpPr>
        <p:grpSpPr>
          <a:xfrm>
            <a:off x="1603363" y="1402841"/>
            <a:ext cx="9647140" cy="4914079"/>
            <a:chOff x="1603363" y="1402841"/>
            <a:chExt cx="9647140" cy="4914079"/>
          </a:xfrm>
        </p:grpSpPr>
        <p:pic>
          <p:nvPicPr>
            <p:cNvPr id="1026" name="Picture 2" descr="What is an Arduino? - SparkFun Learn">
              <a:extLst>
                <a:ext uri="{FF2B5EF4-FFF2-40B4-BE49-F238E27FC236}">
                  <a16:creationId xmlns:a16="http://schemas.microsoft.com/office/drawing/2014/main" id="{F98E0E5C-AD6F-488A-9FD7-8AA24C492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01" y="2921740"/>
              <a:ext cx="2425354" cy="1782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F7E9C5FD-2D69-46A8-B45E-1B58E59337C2}"/>
                </a:ext>
              </a:extLst>
            </p:cNvPr>
            <p:cNvSpPr/>
            <p:nvPr/>
          </p:nvSpPr>
          <p:spPr>
            <a:xfrm>
              <a:off x="1603363" y="3178624"/>
              <a:ext cx="1867437" cy="95415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INPUT </a:t>
              </a:r>
            </a:p>
            <a:p>
              <a:pPr algn="ctr"/>
              <a:r>
                <a:rPr lang="en-US" sz="2000" dirty="0">
                  <a:latin typeface="Times New Roman" panose="02020603050405020304" pitchFamily="18" charset="0"/>
                  <a:cs typeface="Times New Roman" panose="02020603050405020304" pitchFamily="18" charset="0"/>
                </a:rPr>
                <a:t>RPS +5V DC</a:t>
              </a:r>
              <a:endParaRPr lang="en-IN" sz="200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0521940E-A264-4577-9C8A-A835DC4BFFAE}"/>
                </a:ext>
              </a:extLst>
            </p:cNvPr>
            <p:cNvSpPr/>
            <p:nvPr/>
          </p:nvSpPr>
          <p:spPr>
            <a:xfrm>
              <a:off x="4835059" y="5358072"/>
              <a:ext cx="1867437" cy="95415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RELAY</a:t>
              </a:r>
              <a:endParaRPr lang="en-IN" sz="2000" dirty="0">
                <a:latin typeface="Times New Roman" panose="02020603050405020304" pitchFamily="18"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21E7F3D1-FA4D-4A65-A078-DA112885BBDB}"/>
                </a:ext>
              </a:extLst>
            </p:cNvPr>
            <p:cNvSpPr/>
            <p:nvPr/>
          </p:nvSpPr>
          <p:spPr>
            <a:xfrm>
              <a:off x="4835059" y="1402841"/>
              <a:ext cx="1867437" cy="95415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DHT22</a:t>
              </a:r>
            </a:p>
            <a:p>
              <a:pPr algn="ctr"/>
              <a:r>
                <a:rPr lang="en-US" dirty="0">
                  <a:latin typeface="Times New Roman" panose="02020603050405020304" pitchFamily="18" charset="0"/>
                  <a:cs typeface="Times New Roman" panose="02020603050405020304" pitchFamily="18" charset="0"/>
                </a:rPr>
                <a:t>Temperature and Humidity Sensor</a:t>
              </a:r>
              <a:endParaRPr lang="en-IN"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B099EC23-1344-472B-8152-629295A7EC1A}"/>
                </a:ext>
              </a:extLst>
            </p:cNvPr>
            <p:cNvSpPr/>
            <p:nvPr/>
          </p:nvSpPr>
          <p:spPr>
            <a:xfrm>
              <a:off x="7819129" y="5358072"/>
              <a:ext cx="1867437" cy="95884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900" dirty="0">
                  <a:latin typeface="Times New Roman" panose="02020603050405020304" pitchFamily="18" charset="0"/>
                  <a:cs typeface="Times New Roman" panose="02020603050405020304" pitchFamily="18" charset="0"/>
                </a:rPr>
                <a:t>LED Light </a:t>
              </a:r>
            </a:p>
            <a:p>
              <a:pPr algn="ctr"/>
              <a:r>
                <a:rPr lang="en-US" sz="1900" dirty="0">
                  <a:latin typeface="Times New Roman" panose="02020603050405020304" pitchFamily="18" charset="0"/>
                  <a:cs typeface="Times New Roman" panose="02020603050405020304" pitchFamily="18" charset="0"/>
                </a:rPr>
                <a:t>(ON OFF)</a:t>
              </a:r>
              <a:endParaRPr lang="en-IN" sz="1900" dirty="0">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261E5336-29BD-4CCA-8EFE-A430B5B6C23E}"/>
                </a:ext>
              </a:extLst>
            </p:cNvPr>
            <p:cNvSpPr/>
            <p:nvPr/>
          </p:nvSpPr>
          <p:spPr>
            <a:xfrm>
              <a:off x="8066756" y="3172034"/>
              <a:ext cx="3183747" cy="95884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Organic Light Emitting Diode(</a:t>
              </a:r>
              <a:r>
                <a:rPr lang="en-US" sz="2000" dirty="0">
                  <a:latin typeface="Times New Roman" panose="02020603050405020304" pitchFamily="18" charset="0"/>
                  <a:cs typeface="Times New Roman" panose="02020603050405020304" pitchFamily="18" charset="0"/>
                </a:rPr>
                <a:t>OLED)</a:t>
              </a:r>
            </a:p>
            <a:p>
              <a:pPr algn="ctr"/>
              <a:r>
                <a:rPr lang="en-US" sz="2000" dirty="0">
                  <a:latin typeface="Times New Roman" panose="02020603050405020304" pitchFamily="18" charset="0"/>
                  <a:cs typeface="Times New Roman" panose="02020603050405020304" pitchFamily="18" charset="0"/>
                </a:rPr>
                <a:t>Screen</a:t>
              </a:r>
              <a:endParaRPr lang="en-IN" sz="2000" dirty="0">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FB2C4123-15CA-4E4B-B8FE-A793533A5F49}"/>
                </a:ext>
              </a:extLst>
            </p:cNvPr>
            <p:cNvSpPr/>
            <p:nvPr/>
          </p:nvSpPr>
          <p:spPr>
            <a:xfrm>
              <a:off x="3470800" y="3429000"/>
              <a:ext cx="1085301" cy="47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1C14EDE-5AF8-4019-9A9F-A69FDFE8306B}"/>
                </a:ext>
              </a:extLst>
            </p:cNvPr>
            <p:cNvSpPr/>
            <p:nvPr/>
          </p:nvSpPr>
          <p:spPr>
            <a:xfrm>
              <a:off x="6981455" y="3503240"/>
              <a:ext cx="1085301" cy="47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4D2DB2F8-A1D6-4995-8BEE-9BEA210609DE}"/>
                </a:ext>
              </a:extLst>
            </p:cNvPr>
            <p:cNvSpPr/>
            <p:nvPr/>
          </p:nvSpPr>
          <p:spPr>
            <a:xfrm>
              <a:off x="6733828" y="5600067"/>
              <a:ext cx="1085301" cy="47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4A6ECB68-59B1-43EA-9114-B097D8766B9F}"/>
                </a:ext>
              </a:extLst>
            </p:cNvPr>
            <p:cNvSpPr/>
            <p:nvPr/>
          </p:nvSpPr>
          <p:spPr>
            <a:xfrm rot="5400000">
              <a:off x="5507561" y="4733879"/>
              <a:ext cx="706716" cy="47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16D62F27-CA4A-4086-AFA4-31FA5FA1B8A2}"/>
                </a:ext>
              </a:extLst>
            </p:cNvPr>
            <p:cNvSpPr/>
            <p:nvPr/>
          </p:nvSpPr>
          <p:spPr>
            <a:xfrm rot="5400000">
              <a:off x="5531735" y="2446364"/>
              <a:ext cx="658364" cy="47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8" name="image10.png">
            <a:extLst>
              <a:ext uri="{FF2B5EF4-FFF2-40B4-BE49-F238E27FC236}">
                <a16:creationId xmlns:a16="http://schemas.microsoft.com/office/drawing/2014/main" id="{C943957A-E0EE-4B17-A2DB-6BA68421C627}"/>
              </a:ext>
            </a:extLst>
          </p:cNvPr>
          <p:cNvPicPr/>
          <p:nvPr/>
        </p:nvPicPr>
        <p:blipFill>
          <a:blip r:embed="rId4"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883470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heckerboard(across)">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METHODOLOGY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14" name="Rounded Rectangle 4">
            <a:extLst>
              <a:ext uri="{FF2B5EF4-FFF2-40B4-BE49-F238E27FC236}">
                <a16:creationId xmlns:a16="http://schemas.microsoft.com/office/drawing/2014/main" id="{4F4494DD-163F-47CC-9366-BB37DD92CC76}"/>
              </a:ext>
            </a:extLst>
          </p:cNvPr>
          <p:cNvSpPr/>
          <p:nvPr/>
        </p:nvSpPr>
        <p:spPr>
          <a:xfrm>
            <a:off x="121633" y="1275423"/>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2:</a:t>
            </a:r>
            <a:endParaRPr lang="en-US" sz="2400" u="sng" dirty="0"/>
          </a:p>
        </p:txBody>
      </p:sp>
      <p:grpSp>
        <p:nvGrpSpPr>
          <p:cNvPr id="7" name="Group 6">
            <a:extLst>
              <a:ext uri="{FF2B5EF4-FFF2-40B4-BE49-F238E27FC236}">
                <a16:creationId xmlns:a16="http://schemas.microsoft.com/office/drawing/2014/main" id="{47A3B6C0-ADAF-4461-88B5-B91957E3F14C}"/>
              </a:ext>
            </a:extLst>
          </p:cNvPr>
          <p:cNvGrpSpPr/>
          <p:nvPr/>
        </p:nvGrpSpPr>
        <p:grpSpPr>
          <a:xfrm>
            <a:off x="1268629" y="1941199"/>
            <a:ext cx="10293590" cy="4256647"/>
            <a:chOff x="1268629" y="1941199"/>
            <a:chExt cx="10293590" cy="4256647"/>
          </a:xfrm>
        </p:grpSpPr>
        <p:pic>
          <p:nvPicPr>
            <p:cNvPr id="15" name="Picture 2" descr="Could someone remove the wires, bandages, and mouth bubbles from our  newborn baby in the NICU? He has had a challenging start to life, and I  would love to share a photo">
              <a:extLst>
                <a:ext uri="{FF2B5EF4-FFF2-40B4-BE49-F238E27FC236}">
                  <a16:creationId xmlns:a16="http://schemas.microsoft.com/office/drawing/2014/main" id="{1BCF7CB9-9565-464F-A58C-FAE240FF2646}"/>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629" y="2362601"/>
              <a:ext cx="1732381" cy="2309841"/>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00D6AB46-E4D7-4B03-BF5C-1E40835367B0}"/>
                </a:ext>
              </a:extLst>
            </p:cNvPr>
            <p:cNvSpPr/>
            <p:nvPr/>
          </p:nvSpPr>
          <p:spPr>
            <a:xfrm>
              <a:off x="3034749" y="3275188"/>
              <a:ext cx="635732" cy="4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83F53D9D-82E6-41E8-A8AD-CB73119C9782}"/>
                </a:ext>
              </a:extLst>
            </p:cNvPr>
            <p:cNvSpPr/>
            <p:nvPr/>
          </p:nvSpPr>
          <p:spPr>
            <a:xfrm>
              <a:off x="3692234" y="1941199"/>
              <a:ext cx="2292626" cy="3207026"/>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sz="2000" dirty="0">
                  <a:latin typeface="Times New Roman" panose="02020603050405020304" pitchFamily="18" charset="0"/>
                  <a:cs typeface="Times New Roman" panose="02020603050405020304" pitchFamily="18" charset="0"/>
                </a:rPr>
                <a:t>LOAD CELL with HX711</a:t>
              </a:r>
            </a:p>
          </p:txBody>
        </p:sp>
        <p:pic>
          <p:nvPicPr>
            <p:cNvPr id="19" name="Picture 2" descr="1KG Weight sensor Load Cell + HX711 AD Module - Nyereka Tech: Electronic  Components One-stop shop | STEM and IoT, Raspberry Pi and Sensors in  Rwanda, Uganda, Kenya, Tanzania">
              <a:extLst>
                <a:ext uri="{FF2B5EF4-FFF2-40B4-BE49-F238E27FC236}">
                  <a16:creationId xmlns:a16="http://schemas.microsoft.com/office/drawing/2014/main" id="{1CDCCBB1-8A9F-4396-BC56-096922BA40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1693" y="3167033"/>
              <a:ext cx="1891412" cy="1736746"/>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42520105-2856-464F-B0C7-E40FC9084EE6}"/>
                </a:ext>
              </a:extLst>
            </p:cNvPr>
            <p:cNvSpPr/>
            <p:nvPr/>
          </p:nvSpPr>
          <p:spPr>
            <a:xfrm>
              <a:off x="6010520" y="3292213"/>
              <a:ext cx="665564" cy="470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What is an Arduino? - SparkFun Learn">
              <a:extLst>
                <a:ext uri="{FF2B5EF4-FFF2-40B4-BE49-F238E27FC236}">
                  <a16:creationId xmlns:a16="http://schemas.microsoft.com/office/drawing/2014/main" id="{16AB138D-F4DF-4E63-97E5-2E24840C4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744" y="2586429"/>
              <a:ext cx="2292626" cy="16851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5E6BD20-D7AE-449F-9EEE-E6CD28285C08}"/>
                </a:ext>
              </a:extLst>
            </p:cNvPr>
            <p:cNvSpPr/>
            <p:nvPr/>
          </p:nvSpPr>
          <p:spPr>
            <a:xfrm>
              <a:off x="8675351" y="4805496"/>
              <a:ext cx="2886868" cy="1392350"/>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sz="2000" dirty="0">
                  <a:latin typeface="Times New Roman" panose="02020603050405020304" pitchFamily="18" charset="0"/>
                  <a:cs typeface="Times New Roman" panose="02020603050405020304" pitchFamily="18" charset="0"/>
                </a:rPr>
                <a:t>LCD Display</a:t>
              </a:r>
              <a:endParaRPr lang="en-IN" sz="2000" dirty="0">
                <a:latin typeface="Times New Roman" panose="02020603050405020304" pitchFamily="18" charset="0"/>
                <a:cs typeface="Times New Roman" panose="02020603050405020304" pitchFamily="18" charset="0"/>
              </a:endParaRPr>
            </a:p>
          </p:txBody>
        </p:sp>
        <p:pic>
          <p:nvPicPr>
            <p:cNvPr id="2054" name="Picture 6" descr="How to Use 16x2 I2C LCD: Pinouts, Specs, and Examples | Cirkit Designer">
              <a:extLst>
                <a:ext uri="{FF2B5EF4-FFF2-40B4-BE49-F238E27FC236}">
                  <a16:creationId xmlns:a16="http://schemas.microsoft.com/office/drawing/2014/main" id="{0D233F15-7675-4077-B643-5BCAB5C8B5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0413" y="5300020"/>
              <a:ext cx="1636292" cy="71097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Bent 5">
              <a:extLst>
                <a:ext uri="{FF2B5EF4-FFF2-40B4-BE49-F238E27FC236}">
                  <a16:creationId xmlns:a16="http://schemas.microsoft.com/office/drawing/2014/main" id="{5CD81AAD-3987-48C7-9DEC-F0E60A97F47E}"/>
                </a:ext>
              </a:extLst>
            </p:cNvPr>
            <p:cNvSpPr/>
            <p:nvPr/>
          </p:nvSpPr>
          <p:spPr>
            <a:xfrm rot="5400000">
              <a:off x="8824157" y="3485505"/>
              <a:ext cx="1451468" cy="109980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35" name="image10.png">
            <a:extLst>
              <a:ext uri="{FF2B5EF4-FFF2-40B4-BE49-F238E27FC236}">
                <a16:creationId xmlns:a16="http://schemas.microsoft.com/office/drawing/2014/main" id="{BC36A668-7BD3-4105-9D13-D423589B0AB2}"/>
              </a:ext>
            </a:extLst>
          </p:cNvPr>
          <p:cNvPicPr/>
          <p:nvPr/>
        </p:nvPicPr>
        <p:blipFill>
          <a:blip r:embed="rId7"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4191552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amond(in)">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METHODOLOGY</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15" name="Rounded Rectangle 4">
            <a:extLst>
              <a:ext uri="{FF2B5EF4-FFF2-40B4-BE49-F238E27FC236}">
                <a16:creationId xmlns:a16="http://schemas.microsoft.com/office/drawing/2014/main" id="{F7BB0F3A-5496-4A65-B692-9880431D3D27}"/>
              </a:ext>
            </a:extLst>
          </p:cNvPr>
          <p:cNvSpPr/>
          <p:nvPr/>
        </p:nvSpPr>
        <p:spPr>
          <a:xfrm>
            <a:off x="121633" y="1275423"/>
            <a:ext cx="2601532" cy="40710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algn="ctr"/>
            <a:r>
              <a:rPr lang="en-US" sz="2400" b="1" u="sng" dirty="0">
                <a:latin typeface="Times New Roman" pitchFamily="18" charset="0"/>
                <a:cs typeface="Times New Roman" pitchFamily="18" charset="0"/>
              </a:rPr>
              <a:t>Objective 3:</a:t>
            </a:r>
            <a:endParaRPr lang="en-US" sz="2400" u="sng" dirty="0"/>
          </a:p>
        </p:txBody>
      </p:sp>
      <p:grpSp>
        <p:nvGrpSpPr>
          <p:cNvPr id="5" name="Group 4">
            <a:extLst>
              <a:ext uri="{FF2B5EF4-FFF2-40B4-BE49-F238E27FC236}">
                <a16:creationId xmlns:a16="http://schemas.microsoft.com/office/drawing/2014/main" id="{4282D0E1-BAFA-4198-960B-0A51762115DA}"/>
              </a:ext>
            </a:extLst>
          </p:cNvPr>
          <p:cNvGrpSpPr/>
          <p:nvPr/>
        </p:nvGrpSpPr>
        <p:grpSpPr>
          <a:xfrm>
            <a:off x="37758" y="1432293"/>
            <a:ext cx="10311399" cy="4277632"/>
            <a:chOff x="37758" y="1432293"/>
            <a:chExt cx="10311399" cy="4277632"/>
          </a:xfrm>
        </p:grpSpPr>
        <p:pic>
          <p:nvPicPr>
            <p:cNvPr id="16" name="Picture 2" descr="Buy MAX30100 Pulse Oximeter Heart Rate Sensor Module Online at Robu.in">
              <a:extLst>
                <a:ext uri="{FF2B5EF4-FFF2-40B4-BE49-F238E27FC236}">
                  <a16:creationId xmlns:a16="http://schemas.microsoft.com/office/drawing/2014/main" id="{73BF5F9B-A40B-4070-A212-92552C2B2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8" y="2382078"/>
              <a:ext cx="2470976" cy="209384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F8B3EA4C-4FB7-4EB1-A95F-8E439004DFEC}"/>
                </a:ext>
              </a:extLst>
            </p:cNvPr>
            <p:cNvSpPr/>
            <p:nvPr/>
          </p:nvSpPr>
          <p:spPr>
            <a:xfrm>
              <a:off x="2111169" y="3149278"/>
              <a:ext cx="795130" cy="4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B330229C-9428-4331-A68C-39B4DA4A1554}"/>
                </a:ext>
              </a:extLst>
            </p:cNvPr>
            <p:cNvSpPr/>
            <p:nvPr/>
          </p:nvSpPr>
          <p:spPr>
            <a:xfrm>
              <a:off x="6096000" y="3045436"/>
              <a:ext cx="795130" cy="4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1F76325D-44EF-4047-ACFA-FAD9361B52DB}"/>
                </a:ext>
              </a:extLst>
            </p:cNvPr>
            <p:cNvSpPr/>
            <p:nvPr/>
          </p:nvSpPr>
          <p:spPr>
            <a:xfrm>
              <a:off x="2984135" y="1615003"/>
              <a:ext cx="2928731" cy="409492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sz="2200" dirty="0">
                  <a:latin typeface="Times New Roman" panose="02020603050405020304" pitchFamily="18" charset="0"/>
                  <a:cs typeface="Times New Roman" panose="02020603050405020304" pitchFamily="18" charset="0"/>
                </a:rPr>
                <a:t>ARDUINO UNO</a:t>
              </a:r>
            </a:p>
            <a:p>
              <a:pPr algn="ctr"/>
              <a:endParaRPr lang="en-US" sz="2200" dirty="0">
                <a:latin typeface="Times New Roman" panose="02020603050405020304" pitchFamily="18"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a:p>
              <a:pPr algn="ctr"/>
              <a:endParaRPr lang="en-US" sz="2200" dirty="0">
                <a:latin typeface="Times New Roman" panose="02020603050405020304" pitchFamily="18" charset="0"/>
                <a:cs typeface="Times New Roman" panose="02020603050405020304" pitchFamily="18" charset="0"/>
              </a:endParaRPr>
            </a:p>
            <a:p>
              <a:pPr algn="ctr"/>
              <a:endParaRPr lang="en-IN" sz="2200" dirty="0">
                <a:latin typeface="Times New Roman" panose="02020603050405020304" pitchFamily="18" charset="0"/>
                <a:cs typeface="Times New Roman" panose="02020603050405020304" pitchFamily="18" charset="0"/>
              </a:endParaRPr>
            </a:p>
          </p:txBody>
        </p:sp>
        <p:sp>
          <p:nvSpPr>
            <p:cNvPr id="6" name="Minus Sign 5">
              <a:extLst>
                <a:ext uri="{FF2B5EF4-FFF2-40B4-BE49-F238E27FC236}">
                  <a16:creationId xmlns:a16="http://schemas.microsoft.com/office/drawing/2014/main" id="{FC7D4D83-7551-4536-B9D1-797AB88C08D3}"/>
                </a:ext>
              </a:extLst>
            </p:cNvPr>
            <p:cNvSpPr/>
            <p:nvPr/>
          </p:nvSpPr>
          <p:spPr>
            <a:xfrm rot="5400000">
              <a:off x="5600105" y="2499479"/>
              <a:ext cx="3001768" cy="170150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1BCC35FA-E465-47FE-9C14-35654D320B5A}"/>
                </a:ext>
              </a:extLst>
            </p:cNvPr>
            <p:cNvSpPr/>
            <p:nvPr/>
          </p:nvSpPr>
          <p:spPr>
            <a:xfrm>
              <a:off x="7313821" y="4100892"/>
              <a:ext cx="795130" cy="4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4BDF07A5-99FE-475D-AB61-4A2699A4CA8D}"/>
                </a:ext>
              </a:extLst>
            </p:cNvPr>
            <p:cNvSpPr/>
            <p:nvPr/>
          </p:nvSpPr>
          <p:spPr>
            <a:xfrm>
              <a:off x="7313821" y="2115432"/>
              <a:ext cx="795130" cy="46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CC14B03-571F-4EC7-AEA3-4DEEBAD4FE5A}"/>
                </a:ext>
              </a:extLst>
            </p:cNvPr>
            <p:cNvSpPr/>
            <p:nvPr/>
          </p:nvSpPr>
          <p:spPr>
            <a:xfrm>
              <a:off x="8162921" y="1432293"/>
              <a:ext cx="2186236" cy="156646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sz="2000" dirty="0">
                  <a:latin typeface="Times New Roman" panose="02020603050405020304" pitchFamily="18" charset="0"/>
                  <a:cs typeface="Times New Roman" panose="02020603050405020304" pitchFamily="18" charset="0"/>
                </a:rPr>
                <a:t>OLED</a:t>
              </a:r>
            </a:p>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EAF1FD45-43D2-4BF5-A59B-A0702DDA8E6D}"/>
                </a:ext>
              </a:extLst>
            </p:cNvPr>
            <p:cNvPicPr>
              <a:picLocks noChangeAspect="1"/>
            </p:cNvPicPr>
            <p:nvPr/>
          </p:nvPicPr>
          <p:blipFill>
            <a:blip r:embed="rId4"/>
            <a:srcRect l="20705" t="15461" r="14634" b="18552"/>
            <a:stretch/>
          </p:blipFill>
          <p:spPr>
            <a:xfrm>
              <a:off x="8819995" y="2049552"/>
              <a:ext cx="830284" cy="847316"/>
            </a:xfrm>
            <a:prstGeom prst="rect">
              <a:avLst/>
            </a:prstGeom>
          </p:spPr>
        </p:pic>
        <p:pic>
          <p:nvPicPr>
            <p:cNvPr id="28" name="Picture 2" descr="What is an Arduino? - SparkFun Learn">
              <a:extLst>
                <a:ext uri="{FF2B5EF4-FFF2-40B4-BE49-F238E27FC236}">
                  <a16:creationId xmlns:a16="http://schemas.microsoft.com/office/drawing/2014/main" id="{05493EF9-F8E1-409D-BB55-827A5A41E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187" y="3258321"/>
              <a:ext cx="2292626" cy="1685142"/>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image10.png">
            <a:extLst>
              <a:ext uri="{FF2B5EF4-FFF2-40B4-BE49-F238E27FC236}">
                <a16:creationId xmlns:a16="http://schemas.microsoft.com/office/drawing/2014/main" id="{6E733FFC-1D1E-4B7C-888F-12D9CBC83D28}"/>
              </a:ext>
            </a:extLst>
          </p:cNvPr>
          <p:cNvPicPr/>
          <p:nvPr/>
        </p:nvPicPr>
        <p:blipFill>
          <a:blip r:embed="rId6" cstate="print"/>
          <a:srcRect/>
          <a:stretch>
            <a:fillRect/>
          </a:stretch>
        </p:blipFill>
        <p:spPr>
          <a:xfrm>
            <a:off x="9848471" y="125367"/>
            <a:ext cx="1099803" cy="906363"/>
          </a:xfrm>
          <a:prstGeom prst="rect">
            <a:avLst/>
          </a:prstGeom>
          <a:ln/>
        </p:spPr>
      </p:pic>
      <p:sp>
        <p:nvSpPr>
          <p:cNvPr id="34" name="Rectangle: Rounded Corners 6">
            <a:extLst>
              <a:ext uri="{FF2B5EF4-FFF2-40B4-BE49-F238E27FC236}">
                <a16:creationId xmlns:a16="http://schemas.microsoft.com/office/drawing/2014/main" id="{4CC14B03-571F-4EC7-AEA3-4DEEBAD4FE5A}"/>
              </a:ext>
            </a:extLst>
          </p:cNvPr>
          <p:cNvSpPr/>
          <p:nvPr/>
        </p:nvSpPr>
        <p:spPr>
          <a:xfrm rot="5400000">
            <a:off x="7845059" y="3909881"/>
            <a:ext cx="2186236" cy="1566462"/>
          </a:xfrm>
          <a:prstGeom prst="roundRect">
            <a:avLst/>
          </a:prstGeom>
        </p:spPr>
        <p:style>
          <a:lnRef idx="2">
            <a:schemeClr val="accent4"/>
          </a:lnRef>
          <a:fillRef idx="1">
            <a:schemeClr val="lt1"/>
          </a:fillRef>
          <a:effectRef idx="0">
            <a:schemeClr val="accent4"/>
          </a:effectRef>
          <a:fontRef idx="minor">
            <a:schemeClr val="dk1"/>
          </a:fontRef>
        </p:style>
        <p:txBody>
          <a:bodyPr rtlCol="0" anchor="t"/>
          <a:lstStyle/>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IN" sz="20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8530046" y="3722915"/>
            <a:ext cx="837187" cy="369332"/>
          </a:xfrm>
          <a:prstGeom prst="rect">
            <a:avLst/>
          </a:prstGeom>
          <a:noFill/>
        </p:spPr>
        <p:txBody>
          <a:bodyPr wrap="square" rtlCol="0">
            <a:spAutoFit/>
          </a:bodyPr>
          <a:lstStyle/>
          <a:p>
            <a:r>
              <a:rPr lang="en-US" dirty="0">
                <a:latin typeface="Times New Roman" pitchFamily="18" charset="0"/>
                <a:cs typeface="Times New Roman" pitchFamily="18" charset="0"/>
              </a:rPr>
              <a:t>HCO5</a:t>
            </a:r>
          </a:p>
        </p:txBody>
      </p:sp>
      <p:pic>
        <p:nvPicPr>
          <p:cNvPr id="36" name="Picture 35" descr="hco5-bluetooth-module.jpg"/>
          <p:cNvPicPr>
            <a:picLocks noChangeAspect="1"/>
          </p:cNvPicPr>
          <p:nvPr/>
        </p:nvPicPr>
        <p:blipFill>
          <a:blip r:embed="rId7" cstate="print"/>
          <a:stretch>
            <a:fillRect/>
          </a:stretch>
        </p:blipFill>
        <p:spPr>
          <a:xfrm>
            <a:off x="8373291" y="4167053"/>
            <a:ext cx="1045030" cy="1502229"/>
          </a:xfrm>
          <a:prstGeom prst="rect">
            <a:avLst/>
          </a:prstGeom>
        </p:spPr>
      </p:pic>
    </p:spTree>
    <p:extLst>
      <p:ext uri="{BB962C8B-B14F-4D97-AF65-F5344CB8AC3E}">
        <p14:creationId xmlns:p14="http://schemas.microsoft.com/office/powerpoint/2010/main" val="36543159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amond(in)">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age10.png">
            <a:extLst>
              <a:ext uri="{FF2B5EF4-FFF2-40B4-BE49-F238E27FC236}">
                <a16:creationId xmlns:a16="http://schemas.microsoft.com/office/drawing/2014/main" id="{6E733FFC-1D1E-4B7C-888F-12D9CBC83D28}"/>
              </a:ext>
            </a:extLst>
          </p:cNvPr>
          <p:cNvPicPr/>
          <p:nvPr/>
        </p:nvPicPr>
        <p:blipFill>
          <a:blip r:embed="rId3" cstate="print"/>
          <a:srcRect/>
          <a:stretch>
            <a:fillRect/>
          </a:stretch>
        </p:blipFill>
        <p:spPr>
          <a:xfrm>
            <a:off x="9848471" y="125367"/>
            <a:ext cx="1099803" cy="906363"/>
          </a:xfrm>
          <a:prstGeom prst="rect">
            <a:avLst/>
          </a:prstGeom>
          <a:ln/>
        </p:spPr>
      </p:pic>
      <p:sp>
        <p:nvSpPr>
          <p:cNvPr id="31" name="TextBox 30"/>
          <p:cNvSpPr txBox="1"/>
          <p:nvPr/>
        </p:nvSpPr>
        <p:spPr>
          <a:xfrm>
            <a:off x="2338250" y="2926081"/>
            <a:ext cx="6779623" cy="830997"/>
          </a:xfrm>
          <a:prstGeom prst="rect">
            <a:avLst/>
          </a:prstGeom>
          <a:noFill/>
        </p:spPr>
        <p:txBody>
          <a:bodyPr wrap="square" rtlCol="0">
            <a:spAutoFit/>
          </a:bodyPr>
          <a:lstStyle/>
          <a:p>
            <a:pPr algn="ctr"/>
            <a:r>
              <a:rPr lang="en-US" sz="4800" dirty="0">
                <a:solidFill>
                  <a:srgbClr val="FF0000"/>
                </a:solidFill>
                <a:latin typeface="Times New Roman" pitchFamily="18" charset="0"/>
                <a:cs typeface="Times New Roman" pitchFamily="18" charset="0"/>
              </a:rPr>
              <a:t>PHASE-II CONTINUE</a:t>
            </a:r>
          </a:p>
        </p:txBody>
      </p:sp>
    </p:spTree>
    <p:extLst>
      <p:ext uri="{BB962C8B-B14F-4D97-AF65-F5344CB8AC3E}">
        <p14:creationId xmlns:p14="http://schemas.microsoft.com/office/powerpoint/2010/main" val="36543159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5344064-0A62-457E-A781-3127321C0A1F}"/>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8226F27F-C03C-4A49-86CD-0556322D9A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031566B-C942-4D4A-B63C-85919AF21477}"/>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CA85252C-1472-4F6B-A6B8-72962527F12C}"/>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3602F6CB-884A-4FA9-AC02-F5A347440F0E}"/>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201E8DD3-9D69-4B52-B35F-4A83A0C2E778}"/>
              </a:ext>
            </a:extLst>
          </p:cNvPr>
          <p:cNvSpPr/>
          <p:nvPr/>
        </p:nvSpPr>
        <p:spPr>
          <a:xfrm>
            <a:off x="4167355" y="391164"/>
            <a:ext cx="3989277" cy="622852"/>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Mathematical Calculation</a:t>
            </a:r>
            <a:endParaRPr lang="en-IN" sz="2600" dirty="0">
              <a:latin typeface="Times New Roman" panose="02020603050405020304" pitchFamily="18" charset="0"/>
              <a:cs typeface="Times New Roman" panose="02020603050405020304" pitchFamily="18" charset="0"/>
            </a:endParaRPr>
          </a:p>
        </p:txBody>
      </p:sp>
      <p:sp>
        <p:nvSpPr>
          <p:cNvPr id="16" name="Rectangle 2">
            <a:extLst>
              <a:ext uri="{FF2B5EF4-FFF2-40B4-BE49-F238E27FC236}">
                <a16:creationId xmlns:a16="http://schemas.microsoft.com/office/drawing/2014/main" id="{F949C589-7CA9-4455-BDF0-27811CF6B09D}"/>
              </a:ext>
            </a:extLst>
          </p:cNvPr>
          <p:cNvSpPr>
            <a:spLocks noChangeArrowheads="1"/>
          </p:cNvSpPr>
          <p:nvPr/>
        </p:nvSpPr>
        <p:spPr bwMode="auto">
          <a:xfrm>
            <a:off x="331305" y="1213127"/>
            <a:ext cx="38360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b="1"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For obtaining Humidity:</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D08A74DF-1DC0-4308-9384-1CD44B8C4B81}"/>
              </a:ext>
            </a:extLst>
          </p:cNvPr>
          <p:cNvSpPr>
            <a:spLocks noChangeArrowheads="1"/>
          </p:cNvSpPr>
          <p:nvPr/>
        </p:nvSpPr>
        <p:spPr bwMode="auto">
          <a:xfrm>
            <a:off x="622853" y="2885790"/>
            <a:ext cx="843468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Where: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t"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k is a calibration constant specific to the DHT11.</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t"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The signal output is proportional to the capacitance change caused by humidity.</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04D1198B-18C1-4C80-A8EE-D9DB6FD14D22}"/>
              </a:ext>
            </a:extLst>
          </p:cNvPr>
          <p:cNvSpPr/>
          <p:nvPr/>
        </p:nvSpPr>
        <p:spPr>
          <a:xfrm>
            <a:off x="932340" y="1732612"/>
            <a:ext cx="6328473" cy="116619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2000" b="1" dirty="0">
                <a:latin typeface="Times New Roman" panose="02020603050405020304" pitchFamily="18" charset="0"/>
                <a:cs typeface="Times New Roman" panose="02020603050405020304" pitchFamily="18" charset="0"/>
              </a:rPr>
              <a:t>Formula:</a:t>
            </a:r>
          </a:p>
          <a:p>
            <a:r>
              <a:rPr lang="en-US" sz="2000" b="1" dirty="0">
                <a:latin typeface="Times New Roman" panose="02020603050405020304" pitchFamily="18" charset="0"/>
                <a:cs typeface="Times New Roman" panose="02020603050405020304" pitchFamily="18" charset="0"/>
              </a:rPr>
              <a:t>                Humidity(%RH)=k × sensor signal output</a:t>
            </a:r>
            <a:endParaRPr lang="en-IN" sz="2000" b="1" dirty="0">
              <a:latin typeface="Times New Roman" panose="02020603050405020304" pitchFamily="18" charset="0"/>
              <a:cs typeface="Times New Roman" panose="02020603050405020304" pitchFamily="18" charset="0"/>
            </a:endParaRPr>
          </a:p>
        </p:txBody>
      </p:sp>
      <p:sp>
        <p:nvSpPr>
          <p:cNvPr id="19" name="Rectangle 5">
            <a:extLst>
              <a:ext uri="{FF2B5EF4-FFF2-40B4-BE49-F238E27FC236}">
                <a16:creationId xmlns:a16="http://schemas.microsoft.com/office/drawing/2014/main" id="{FC8DAAA4-AEE0-481E-99FA-4730043FB303}"/>
              </a:ext>
            </a:extLst>
          </p:cNvPr>
          <p:cNvSpPr>
            <a:spLocks noChangeArrowheads="1"/>
          </p:cNvSpPr>
          <p:nvPr/>
        </p:nvSpPr>
        <p:spPr bwMode="auto">
          <a:xfrm>
            <a:off x="755373" y="4117041"/>
            <a:ext cx="1130849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2. For obtaining Temperature: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The thermistor’s resistance R is related to the temperature T (in Kelvin) by the </a:t>
            </a:r>
            <a:r>
              <a:rPr kumimoji="0" lang="en-US" altLang="en-US" sz="2000" b="1"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Steinhart-Hart equation</a:t>
            </a:r>
            <a:r>
              <a:rPr kumimoji="0" lang="en-US" altLang="en-US" sz="2000" b="0" i="0" u="none" strike="noStrike" cap="none" normalizeH="0" baseline="0" dirty="0">
                <a:ln>
                  <a:noFill/>
                </a:ln>
                <a:solidFill>
                  <a:schemeClr val="tx1"/>
                </a:solidFill>
                <a:effectLst/>
                <a:latin typeface="Times New Roman" panose="02020603050405020304" pitchFamily="18" charset="0"/>
                <a:ea typeface="Bookman Old Style" panose="02050604050505020204" pitchFamily="18" charset="0"/>
                <a:cs typeface="Times New Roman" panose="02020603050405020304" pitchFamily="18" charset="0"/>
              </a:rPr>
              <a: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Rounded Corners 19">
            <a:extLst>
              <a:ext uri="{FF2B5EF4-FFF2-40B4-BE49-F238E27FC236}">
                <a16:creationId xmlns:a16="http://schemas.microsoft.com/office/drawing/2014/main" id="{346F90F3-7094-4DCA-A9E6-CF25F25B8970}"/>
              </a:ext>
            </a:extLst>
          </p:cNvPr>
          <p:cNvSpPr/>
          <p:nvPr/>
        </p:nvSpPr>
        <p:spPr>
          <a:xfrm>
            <a:off x="1199504" y="5054631"/>
            <a:ext cx="5850653" cy="122689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latin typeface="Times New Roman" panose="02020603050405020304" pitchFamily="18" charset="0"/>
                <a:cs typeface="Times New Roman" panose="02020603050405020304" pitchFamily="18" charset="0"/>
              </a:rPr>
              <a:t>1/T=A + B ln(R) + C(ln(R))</a:t>
            </a:r>
            <a:r>
              <a:rPr lang="en-US" sz="3000" b="1" dirty="0">
                <a:latin typeface="Times New Roman" panose="02020603050405020304" pitchFamily="18" charset="0"/>
                <a:cs typeface="Times New Roman" panose="02020603050405020304" pitchFamily="18" charset="0"/>
              </a:rPr>
              <a:t>ᶟ</a:t>
            </a:r>
          </a:p>
        </p:txBody>
      </p:sp>
      <p:pic>
        <p:nvPicPr>
          <p:cNvPr id="21" name="image10.png">
            <a:extLst>
              <a:ext uri="{FF2B5EF4-FFF2-40B4-BE49-F238E27FC236}">
                <a16:creationId xmlns:a16="http://schemas.microsoft.com/office/drawing/2014/main" id="{80242D9D-09B5-418C-942E-917445EC383C}"/>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8623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500"/>
                                        <p:tgtEl>
                                          <p:spTgt spid="17"/>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checkerboard(across)">
                                      <p:cBhvr>
                                        <p:cTn id="22" dur="500"/>
                                        <p:tgtEl>
                                          <p:spTgt spid="19"/>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heckerboard(across)">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5344064-0A62-457E-A781-3127321C0A1F}"/>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8226F27F-C03C-4A49-86CD-0556322D9A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031566B-C942-4D4A-B63C-85919AF21477}"/>
              </a:ext>
            </a:extLst>
          </p:cNvPr>
          <p:cNvSpPr/>
          <p:nvPr/>
        </p:nvSpPr>
        <p:spPr>
          <a:xfrm>
            <a:off x="0" y="6396079"/>
            <a:ext cx="1883633"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p:txBody>
      </p:sp>
      <p:sp>
        <p:nvSpPr>
          <p:cNvPr id="8" name="Rectangle 7">
            <a:extLst>
              <a:ext uri="{FF2B5EF4-FFF2-40B4-BE49-F238E27FC236}">
                <a16:creationId xmlns:a16="http://schemas.microsoft.com/office/drawing/2014/main" id="{CA85252C-1472-4F6B-A6B8-72962527F12C}"/>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3602F6CB-884A-4FA9-AC02-F5A347440F0E}"/>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pic>
        <p:nvPicPr>
          <p:cNvPr id="21" name="image10.png">
            <a:extLst>
              <a:ext uri="{FF2B5EF4-FFF2-40B4-BE49-F238E27FC236}">
                <a16:creationId xmlns:a16="http://schemas.microsoft.com/office/drawing/2014/main" id="{80242D9D-09B5-418C-942E-917445EC383C}"/>
              </a:ext>
            </a:extLst>
          </p:cNvPr>
          <p:cNvPicPr/>
          <p:nvPr/>
        </p:nvPicPr>
        <p:blipFill>
          <a:blip r:embed="rId3" cstate="print"/>
          <a:srcRect/>
          <a:stretch>
            <a:fillRect/>
          </a:stretch>
        </p:blipFill>
        <p:spPr>
          <a:xfrm>
            <a:off x="9848471" y="125367"/>
            <a:ext cx="1099803" cy="906363"/>
          </a:xfrm>
          <a:prstGeom prst="rect">
            <a:avLst/>
          </a:prstGeom>
          <a:ln/>
        </p:spPr>
      </p:pic>
      <p:sp>
        <p:nvSpPr>
          <p:cNvPr id="22" name="Rectangle 21">
            <a:extLst>
              <a:ext uri="{FF2B5EF4-FFF2-40B4-BE49-F238E27FC236}">
                <a16:creationId xmlns:a16="http://schemas.microsoft.com/office/drawing/2014/main" id="{6DFE8A73-2B4F-4C78-99B5-5DD67AC739F4}"/>
              </a:ext>
            </a:extLst>
          </p:cNvPr>
          <p:cNvSpPr/>
          <p:nvPr/>
        </p:nvSpPr>
        <p:spPr>
          <a:xfrm>
            <a:off x="867469" y="1032114"/>
            <a:ext cx="3033844" cy="458074"/>
          </a:xfrm>
          <a:prstGeom prst="rect">
            <a:avLst/>
          </a:prstGeom>
        </p:spPr>
        <p:txBody>
          <a:bodyPr wrap="none">
            <a:spAutoFit/>
          </a:bodyPr>
          <a:lstStyle/>
          <a:p>
            <a:pPr marR="38100">
              <a:lnSpc>
                <a:spcPct val="150000"/>
              </a:lnSpc>
              <a:spcBef>
                <a:spcPts val="100"/>
              </a:spcBef>
              <a:spcAft>
                <a:spcPts val="200"/>
              </a:spcAft>
            </a:pPr>
            <a:r>
              <a:rPr lang="en-US" b="1" dirty="0">
                <a:latin typeface="Times New Roman" panose="02020603050405020304" pitchFamily="18" charset="0"/>
                <a:ea typeface="Bookman Old Style" panose="02050604050505020204" pitchFamily="18" charset="0"/>
              </a:rPr>
              <a:t>3. For obtaining Heart Rate:</a:t>
            </a:r>
            <a:endParaRPr lang="en-IN" sz="1600" dirty="0">
              <a:effectLst/>
              <a:latin typeface="Times New Roman" panose="02020603050405020304" pitchFamily="18" charset="0"/>
              <a:ea typeface="Times New Roman" panose="02020603050405020304" pitchFamily="18" charset="0"/>
            </a:endParaRPr>
          </a:p>
        </p:txBody>
      </p:sp>
      <p:sp>
        <p:nvSpPr>
          <p:cNvPr id="23" name="Rectangle: Rounded Corners 22">
            <a:extLst>
              <a:ext uri="{FF2B5EF4-FFF2-40B4-BE49-F238E27FC236}">
                <a16:creationId xmlns:a16="http://schemas.microsoft.com/office/drawing/2014/main" id="{44845C45-DA7D-4F0C-8671-2300EA70A2D4}"/>
              </a:ext>
            </a:extLst>
          </p:cNvPr>
          <p:cNvSpPr/>
          <p:nvPr/>
        </p:nvSpPr>
        <p:spPr>
          <a:xfrm>
            <a:off x="1497496" y="1842052"/>
            <a:ext cx="6082747" cy="123245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pic>
        <p:nvPicPr>
          <p:cNvPr id="24" name="Picture 23">
            <a:extLst>
              <a:ext uri="{FF2B5EF4-FFF2-40B4-BE49-F238E27FC236}">
                <a16:creationId xmlns:a16="http://schemas.microsoft.com/office/drawing/2014/main" id="{FC5F1A00-F545-455D-926B-B1B4883C658D}"/>
              </a:ext>
            </a:extLst>
          </p:cNvPr>
          <p:cNvPicPr/>
          <p:nvPr/>
        </p:nvPicPr>
        <p:blipFill>
          <a:blip r:embed="rId4"/>
          <a:stretch>
            <a:fillRect/>
          </a:stretch>
        </p:blipFill>
        <p:spPr>
          <a:xfrm>
            <a:off x="1883633" y="2103155"/>
            <a:ext cx="5377180" cy="622300"/>
          </a:xfrm>
          <a:prstGeom prst="rect">
            <a:avLst/>
          </a:prstGeom>
        </p:spPr>
      </p:pic>
      <p:sp>
        <p:nvSpPr>
          <p:cNvPr id="25" name="Rectangle 24">
            <a:extLst>
              <a:ext uri="{FF2B5EF4-FFF2-40B4-BE49-F238E27FC236}">
                <a16:creationId xmlns:a16="http://schemas.microsoft.com/office/drawing/2014/main" id="{089F6E52-9113-48AB-9ECD-BBF346720D75}"/>
              </a:ext>
            </a:extLst>
          </p:cNvPr>
          <p:cNvSpPr/>
          <p:nvPr/>
        </p:nvSpPr>
        <p:spPr>
          <a:xfrm>
            <a:off x="882746" y="3357828"/>
            <a:ext cx="2469587" cy="369332"/>
          </a:xfrm>
          <a:prstGeom prst="rect">
            <a:avLst/>
          </a:prstGeom>
        </p:spPr>
        <p:txBody>
          <a:bodyPr wrap="none">
            <a:spAutoFit/>
          </a:bodyPr>
          <a:lstStyle/>
          <a:p>
            <a:r>
              <a:rPr lang="en-US" b="1" dirty="0">
                <a:latin typeface="Times New Roman" panose="02020603050405020304" pitchFamily="18" charset="0"/>
                <a:ea typeface="Bookman Old Style" panose="02050604050505020204" pitchFamily="18" charset="0"/>
              </a:rPr>
              <a:t>4. For obtaining </a:t>
            </a:r>
            <a:r>
              <a:rPr lang="en-US" b="1" dirty="0">
                <a:latin typeface="Times New Roman" pitchFamily="18" charset="0"/>
                <a:cs typeface="Times New Roman" pitchFamily="18" charset="0"/>
              </a:rPr>
              <a:t>SpO</a:t>
            </a:r>
            <a:r>
              <a:rPr lang="en-US" b="1" baseline="-25000" dirty="0">
                <a:latin typeface="Times New Roman" pitchFamily="18" charset="0"/>
                <a:cs typeface="Times New Roman" pitchFamily="18" charset="0"/>
              </a:rPr>
              <a:t>2</a:t>
            </a:r>
            <a:r>
              <a:rPr lang="en-US" b="1" dirty="0">
                <a:latin typeface="Times New Roman" panose="02020603050405020304" pitchFamily="18" charset="0"/>
                <a:ea typeface="Bookman Old Style" panose="02050604050505020204" pitchFamily="18" charset="0"/>
              </a:rPr>
              <a:t> :</a:t>
            </a:r>
            <a:endParaRPr lang="en-IN" dirty="0"/>
          </a:p>
        </p:txBody>
      </p: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169ACD77-D4CF-46F3-AC15-32330C82A7B2}"/>
                  </a:ext>
                </a:extLst>
              </p:cNvPr>
              <p:cNvSpPr/>
              <p:nvPr/>
            </p:nvSpPr>
            <p:spPr>
              <a:xfrm>
                <a:off x="1497496" y="3971958"/>
                <a:ext cx="9050862" cy="217743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50000"/>
                  </a:lnSpc>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SpO2 Calculation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nSpc>
                    <a:spcPct val="150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Using an empirical formula derived from calibration: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9235" algn="ctr">
                  <a:lnSpc>
                    <a:spcPct val="150000"/>
                  </a:lnSpc>
                  <a:spcAft>
                    <a:spcPts val="0"/>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SpO2(%) = 110-25</a:t>
                </a:r>
                <a14:m>
                  <m:oMath xmlns:m="http://schemas.openxmlformats.org/officeDocument/2006/math">
                    <m:r>
                      <a:rPr lang="en-US" sz="2000" b="1" i="1">
                        <a:effectLst/>
                        <a:latin typeface="Cambria Math" panose="02040503050406030204" pitchFamily="18" charset="0"/>
                        <a:ea typeface="Times New Roman" panose="02020603050405020304" pitchFamily="18" charset="0"/>
                      </a:rPr>
                      <m:t>∙</m:t>
                    </m:r>
                  </m:oMath>
                </a14:m>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nSpc>
                    <a:spcPct val="150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constants (110 and 02) are specified to the MAX30110 calibration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26" name="Rectangle: Rounded Corners 25">
                <a:extLst>
                  <a:ext uri="{FF2B5EF4-FFF2-40B4-BE49-F238E27FC236}">
                    <a16:creationId xmlns:a16="http://schemas.microsoft.com/office/drawing/2014/main" id="{169ACD77-D4CF-46F3-AC15-32330C82A7B2}"/>
                  </a:ext>
                </a:extLst>
              </p:cNvPr>
              <p:cNvSpPr>
                <a:spLocks noRot="1" noChangeAspect="1" noMove="1" noResize="1" noEditPoints="1" noAdjustHandles="1" noChangeArrowheads="1" noChangeShapeType="1" noTextEdit="1"/>
              </p:cNvSpPr>
              <p:nvPr/>
            </p:nvSpPr>
            <p:spPr>
              <a:xfrm>
                <a:off x="1497496" y="3971958"/>
                <a:ext cx="9050862" cy="2177434"/>
              </a:xfrm>
              <a:prstGeom prst="round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0294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checkerboard(across)">
                                      <p:cBhvr>
                                        <p:cTn id="10" dur="500"/>
                                        <p:tgtEl>
                                          <p:spTgt spid="2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checkerboard(across)">
                                      <p:cBhvr>
                                        <p:cTn id="13" dur="500"/>
                                        <p:tgtEl>
                                          <p:spTgt spid="23"/>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heckerboard(across)">
                                      <p:cBhvr>
                                        <p:cTn id="16" dur="500"/>
                                        <p:tgtEl>
                                          <p:spTgt spid="25"/>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5" grpId="0"/>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Times New Roman" panose="02020603050405020304" pitchFamily="18" charset="0"/>
              <a:ea typeface="Tahoma" panose="020B0604030504040204" pitchFamily="34" charset="0"/>
              <a:cs typeface="Times New Roman" panose="02020603050405020304" pitchFamily="18" charset="0"/>
            </a:endParaRP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endParaRPr lang="en-US" sz="1050" dirty="0">
              <a:latin typeface="Times New Roman" panose="02020603050405020304" pitchFamily="18" charset="0"/>
              <a:ea typeface="Tahoma" panose="020B0604030504040204" pitchFamily="34" charset="0"/>
              <a:cs typeface="Times New Roman" panose="02020603050405020304" pitchFamily="18" charset="0"/>
            </a:endParaRP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2E81B06F-2728-4DB9-9F55-F9E617D0F450}"/>
              </a:ext>
            </a:extLst>
          </p:cNvPr>
          <p:cNvSpPr/>
          <p:nvPr/>
        </p:nvSpPr>
        <p:spPr>
          <a:xfrm>
            <a:off x="4791794" y="206490"/>
            <a:ext cx="2155742" cy="564047"/>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Flow Chart</a:t>
            </a:r>
            <a:endParaRPr lang="en-IN" sz="2400" dirty="0">
              <a:latin typeface="Times New Roman" panose="02020603050405020304" pitchFamily="18" charset="0"/>
              <a:cs typeface="Times New Roman" panose="02020603050405020304" pitchFamily="18" charset="0"/>
            </a:endParaRPr>
          </a:p>
        </p:txBody>
      </p:sp>
      <p:pic>
        <p:nvPicPr>
          <p:cNvPr id="61" name="image10.png">
            <a:extLst>
              <a:ext uri="{FF2B5EF4-FFF2-40B4-BE49-F238E27FC236}">
                <a16:creationId xmlns:a16="http://schemas.microsoft.com/office/drawing/2014/main" id="{28D56792-3236-48BB-9559-36E2BAF8ECD4}"/>
              </a:ext>
            </a:extLst>
          </p:cNvPr>
          <p:cNvPicPr/>
          <p:nvPr/>
        </p:nvPicPr>
        <p:blipFill>
          <a:blip r:embed="rId3" cstate="print"/>
          <a:srcRect/>
          <a:stretch>
            <a:fillRect/>
          </a:stretch>
        </p:blipFill>
        <p:spPr>
          <a:xfrm>
            <a:off x="9848471" y="125367"/>
            <a:ext cx="1099803" cy="906363"/>
          </a:xfrm>
          <a:prstGeom prst="rect">
            <a:avLst/>
          </a:prstGeom>
          <a:ln/>
        </p:spPr>
      </p:pic>
      <p:pic>
        <p:nvPicPr>
          <p:cNvPr id="62" name="Picture 61">
            <a:extLst>
              <a:ext uri="{FF2B5EF4-FFF2-40B4-BE49-F238E27FC236}">
                <a16:creationId xmlns:a16="http://schemas.microsoft.com/office/drawing/2014/main" id="{7854BEF8-4229-489B-9592-27E0B93C5A4A}"/>
              </a:ext>
            </a:extLst>
          </p:cNvPr>
          <p:cNvPicPr>
            <a:picLocks noChangeAspect="1"/>
          </p:cNvPicPr>
          <p:nvPr/>
        </p:nvPicPr>
        <p:blipFill>
          <a:blip r:embed="rId4"/>
          <a:stretch>
            <a:fillRect/>
          </a:stretch>
        </p:blipFill>
        <p:spPr>
          <a:xfrm>
            <a:off x="0" y="11288"/>
            <a:ext cx="3116750" cy="1184365"/>
          </a:xfrm>
          <a:prstGeom prst="rect">
            <a:avLst/>
          </a:prstGeom>
        </p:spPr>
      </p:pic>
      <p:sp>
        <p:nvSpPr>
          <p:cNvPr id="69" name="Oval 68"/>
          <p:cNvSpPr/>
          <p:nvPr/>
        </p:nvSpPr>
        <p:spPr>
          <a:xfrm>
            <a:off x="2364378" y="1071154"/>
            <a:ext cx="1332411" cy="718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START</a:t>
            </a:r>
          </a:p>
        </p:txBody>
      </p:sp>
      <p:sp>
        <p:nvSpPr>
          <p:cNvPr id="70" name="Rounded Rectangle 69"/>
          <p:cNvSpPr/>
          <p:nvPr/>
        </p:nvSpPr>
        <p:spPr>
          <a:xfrm>
            <a:off x="2272937" y="2468881"/>
            <a:ext cx="1436914"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DHT22-</a:t>
            </a:r>
            <a:r>
              <a:rPr lang="en-US" dirty="0">
                <a:solidFill>
                  <a:schemeClr val="bg1"/>
                </a:solidFill>
                <a:latin typeface="Times New Roman" pitchFamily="18" charset="0"/>
                <a:cs typeface="Times New Roman" pitchFamily="18" charset="0"/>
              </a:rPr>
              <a:t> Initialize</a:t>
            </a:r>
            <a:endParaRPr lang="en-US" dirty="0">
              <a:latin typeface="Times New Roman" pitchFamily="18" charset="0"/>
              <a:cs typeface="Times New Roman" pitchFamily="18" charset="0"/>
            </a:endParaRPr>
          </a:p>
        </p:txBody>
      </p:sp>
      <p:sp>
        <p:nvSpPr>
          <p:cNvPr id="72" name="Rounded Rectangle 71"/>
          <p:cNvSpPr/>
          <p:nvPr/>
        </p:nvSpPr>
        <p:spPr>
          <a:xfrm>
            <a:off x="2229393" y="3757749"/>
            <a:ext cx="1571898"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itchFamily="18" charset="0"/>
              </a:rPr>
              <a:t>Read  DHT22 Sensor</a:t>
            </a:r>
          </a:p>
        </p:txBody>
      </p:sp>
      <p:sp>
        <p:nvSpPr>
          <p:cNvPr id="79" name="Diamond 78"/>
          <p:cNvSpPr/>
          <p:nvPr/>
        </p:nvSpPr>
        <p:spPr>
          <a:xfrm>
            <a:off x="1672044" y="5159829"/>
            <a:ext cx="2664825" cy="914400"/>
          </a:xfrm>
          <a:prstGeom prst="diamon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If  Temp&lt;35℃</a:t>
            </a:r>
          </a:p>
        </p:txBody>
      </p:sp>
      <p:sp>
        <p:nvSpPr>
          <p:cNvPr id="80" name="Right Arrow 79"/>
          <p:cNvSpPr/>
          <p:nvPr/>
        </p:nvSpPr>
        <p:spPr>
          <a:xfrm>
            <a:off x="4329813" y="5555317"/>
            <a:ext cx="97840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Yes</a:t>
            </a:r>
          </a:p>
        </p:txBody>
      </p:sp>
      <p:sp>
        <p:nvSpPr>
          <p:cNvPr id="85" name="Minus Sign 64">
            <a:extLst>
              <a:ext uri="{FF2B5EF4-FFF2-40B4-BE49-F238E27FC236}">
                <a16:creationId xmlns:a16="http://schemas.microsoft.com/office/drawing/2014/main" id="{B09D886C-C535-4832-8CE9-B4112C8DC6BA}"/>
              </a:ext>
            </a:extLst>
          </p:cNvPr>
          <p:cNvSpPr/>
          <p:nvPr/>
        </p:nvSpPr>
        <p:spPr>
          <a:xfrm>
            <a:off x="0" y="5178584"/>
            <a:ext cx="1881050" cy="753467"/>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Loop Repeat</a:t>
            </a:r>
          </a:p>
        </p:txBody>
      </p:sp>
      <p:sp>
        <p:nvSpPr>
          <p:cNvPr id="87" name="Down Arrow 86"/>
          <p:cNvSpPr/>
          <p:nvPr/>
        </p:nvSpPr>
        <p:spPr>
          <a:xfrm>
            <a:off x="2808514" y="1841862"/>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inus Sign 64">
            <a:extLst>
              <a:ext uri="{FF2B5EF4-FFF2-40B4-BE49-F238E27FC236}">
                <a16:creationId xmlns:a16="http://schemas.microsoft.com/office/drawing/2014/main" id="{B09D886C-C535-4832-8CE9-B4112C8DC6BA}"/>
              </a:ext>
            </a:extLst>
          </p:cNvPr>
          <p:cNvSpPr/>
          <p:nvPr/>
        </p:nvSpPr>
        <p:spPr>
          <a:xfrm rot="16200000">
            <a:off x="-1057724" y="4060535"/>
            <a:ext cx="2812012" cy="753467"/>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ight Arrow 91"/>
          <p:cNvSpPr/>
          <p:nvPr/>
        </p:nvSpPr>
        <p:spPr>
          <a:xfrm>
            <a:off x="235131" y="3261360"/>
            <a:ext cx="245581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p:cNvSpPr/>
          <p:nvPr/>
        </p:nvSpPr>
        <p:spPr>
          <a:xfrm>
            <a:off x="5377543" y="5259979"/>
            <a:ext cx="9971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Relay</a:t>
            </a:r>
          </a:p>
        </p:txBody>
      </p:sp>
      <p:sp>
        <p:nvSpPr>
          <p:cNvPr id="94" name="Right Arrow 93"/>
          <p:cNvSpPr/>
          <p:nvPr/>
        </p:nvSpPr>
        <p:spPr>
          <a:xfrm>
            <a:off x="6409509" y="5390606"/>
            <a:ext cx="97840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p:cNvSpPr/>
          <p:nvPr/>
        </p:nvSpPr>
        <p:spPr>
          <a:xfrm>
            <a:off x="7419703" y="5220790"/>
            <a:ext cx="16067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Load </a:t>
            </a:r>
          </a:p>
          <a:p>
            <a:pPr algn="ctr"/>
            <a:r>
              <a:rPr lang="en-US" dirty="0">
                <a:latin typeface="Times New Roman" pitchFamily="18" charset="0"/>
                <a:cs typeface="Times New Roman" pitchFamily="18" charset="0"/>
              </a:rPr>
              <a:t>Lamp source</a:t>
            </a:r>
          </a:p>
          <a:p>
            <a:pPr algn="ctr"/>
            <a:r>
              <a:rPr lang="en-US" dirty="0">
                <a:latin typeface="Times New Roman" pitchFamily="18" charset="0"/>
                <a:cs typeface="Times New Roman" pitchFamily="18" charset="0"/>
              </a:rPr>
              <a:t>(On)</a:t>
            </a:r>
          </a:p>
        </p:txBody>
      </p:sp>
      <p:sp>
        <p:nvSpPr>
          <p:cNvPr id="100" name="Rounded Rectangle 99"/>
          <p:cNvSpPr/>
          <p:nvPr/>
        </p:nvSpPr>
        <p:spPr>
          <a:xfrm>
            <a:off x="7596054" y="3995490"/>
            <a:ext cx="1589314"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Load </a:t>
            </a:r>
          </a:p>
          <a:p>
            <a:pPr algn="ctr"/>
            <a:r>
              <a:rPr lang="en-US" dirty="0">
                <a:latin typeface="Times New Roman" pitchFamily="18" charset="0"/>
                <a:cs typeface="Times New Roman" pitchFamily="18" charset="0"/>
              </a:rPr>
              <a:t>Lamp source</a:t>
            </a:r>
          </a:p>
          <a:p>
            <a:pPr algn="ctr"/>
            <a:r>
              <a:rPr lang="en-US" dirty="0">
                <a:latin typeface="Times New Roman" pitchFamily="18" charset="0"/>
                <a:cs typeface="Times New Roman" pitchFamily="18" charset="0"/>
              </a:rPr>
              <a:t>(Off)</a:t>
            </a:r>
          </a:p>
        </p:txBody>
      </p:sp>
      <p:sp>
        <p:nvSpPr>
          <p:cNvPr id="101" name="Down Arrow 100"/>
          <p:cNvSpPr/>
          <p:nvPr/>
        </p:nvSpPr>
        <p:spPr>
          <a:xfrm>
            <a:off x="2791096" y="3209108"/>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Down Arrow 101"/>
          <p:cNvSpPr/>
          <p:nvPr/>
        </p:nvSpPr>
        <p:spPr>
          <a:xfrm>
            <a:off x="2751908" y="4541519"/>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Up Arrow 102"/>
          <p:cNvSpPr/>
          <p:nvPr/>
        </p:nvSpPr>
        <p:spPr>
          <a:xfrm>
            <a:off x="8148395" y="3097414"/>
            <a:ext cx="484632" cy="834717"/>
          </a:xfrm>
          <a:prstGeom prs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7892145" y="2318643"/>
            <a:ext cx="9971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OLED display</a:t>
            </a:r>
          </a:p>
        </p:txBody>
      </p:sp>
      <p:sp>
        <p:nvSpPr>
          <p:cNvPr id="30" name="Minus Sign 64">
            <a:extLst>
              <a:ext uri="{FF2B5EF4-FFF2-40B4-BE49-F238E27FC236}">
                <a16:creationId xmlns:a16="http://schemas.microsoft.com/office/drawing/2014/main" id="{230B3119-5750-477B-81AD-7F6211C8AED3}"/>
              </a:ext>
            </a:extLst>
          </p:cNvPr>
          <p:cNvSpPr/>
          <p:nvPr/>
        </p:nvSpPr>
        <p:spPr>
          <a:xfrm rot="16200000">
            <a:off x="3642991" y="4628670"/>
            <a:ext cx="1544142" cy="753467"/>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ight Arrow 91">
            <a:extLst>
              <a:ext uri="{FF2B5EF4-FFF2-40B4-BE49-F238E27FC236}">
                <a16:creationId xmlns:a16="http://schemas.microsoft.com/office/drawing/2014/main" id="{9D2270AA-F470-49A2-A352-A4DD9C6E3215}"/>
              </a:ext>
            </a:extLst>
          </p:cNvPr>
          <p:cNvSpPr/>
          <p:nvPr/>
        </p:nvSpPr>
        <p:spPr>
          <a:xfrm>
            <a:off x="4329813" y="4066227"/>
            <a:ext cx="1156587" cy="470166"/>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No</a:t>
            </a:r>
          </a:p>
        </p:txBody>
      </p:sp>
      <p:sp>
        <p:nvSpPr>
          <p:cNvPr id="34" name="Rounded Rectangle 92">
            <a:extLst>
              <a:ext uri="{FF2B5EF4-FFF2-40B4-BE49-F238E27FC236}">
                <a16:creationId xmlns:a16="http://schemas.microsoft.com/office/drawing/2014/main" id="{7C222E25-7E42-4743-B6FF-30D163D970DF}"/>
              </a:ext>
            </a:extLst>
          </p:cNvPr>
          <p:cNvSpPr/>
          <p:nvPr/>
        </p:nvSpPr>
        <p:spPr>
          <a:xfrm>
            <a:off x="5498855" y="3910089"/>
            <a:ext cx="9971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Relay</a:t>
            </a:r>
          </a:p>
        </p:txBody>
      </p:sp>
      <p:sp>
        <p:nvSpPr>
          <p:cNvPr id="35" name="Right Arrow 93">
            <a:extLst>
              <a:ext uri="{FF2B5EF4-FFF2-40B4-BE49-F238E27FC236}">
                <a16:creationId xmlns:a16="http://schemas.microsoft.com/office/drawing/2014/main" id="{2A584338-A801-4630-A14A-48790FF8D96E}"/>
              </a:ext>
            </a:extLst>
          </p:cNvPr>
          <p:cNvSpPr/>
          <p:nvPr/>
        </p:nvSpPr>
        <p:spPr>
          <a:xfrm>
            <a:off x="6521401" y="4107771"/>
            <a:ext cx="97840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4463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Times New Roman" panose="02020603050405020304" pitchFamily="18" charset="0"/>
              <a:ea typeface="Tahoma" panose="020B0604030504040204" pitchFamily="34" charset="0"/>
              <a:cs typeface="Times New Roman" panose="02020603050405020304" pitchFamily="18" charset="0"/>
            </a:endParaRP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2E81B06F-2728-4DB9-9F55-F9E617D0F450}"/>
              </a:ext>
            </a:extLst>
          </p:cNvPr>
          <p:cNvSpPr/>
          <p:nvPr/>
        </p:nvSpPr>
        <p:spPr>
          <a:xfrm>
            <a:off x="4791794" y="206490"/>
            <a:ext cx="2155742" cy="564047"/>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Flow Chart</a:t>
            </a:r>
            <a:endParaRPr lang="en-IN" sz="2400" dirty="0">
              <a:latin typeface="Times New Roman" panose="02020603050405020304" pitchFamily="18" charset="0"/>
              <a:cs typeface="Times New Roman" panose="02020603050405020304" pitchFamily="18" charset="0"/>
            </a:endParaRPr>
          </a:p>
        </p:txBody>
      </p:sp>
      <p:pic>
        <p:nvPicPr>
          <p:cNvPr id="61" name="image10.png">
            <a:extLst>
              <a:ext uri="{FF2B5EF4-FFF2-40B4-BE49-F238E27FC236}">
                <a16:creationId xmlns:a16="http://schemas.microsoft.com/office/drawing/2014/main" id="{28D56792-3236-48BB-9559-36E2BAF8ECD4}"/>
              </a:ext>
            </a:extLst>
          </p:cNvPr>
          <p:cNvPicPr/>
          <p:nvPr/>
        </p:nvPicPr>
        <p:blipFill>
          <a:blip r:embed="rId3" cstate="print"/>
          <a:srcRect/>
          <a:stretch>
            <a:fillRect/>
          </a:stretch>
        </p:blipFill>
        <p:spPr>
          <a:xfrm>
            <a:off x="9848471" y="125367"/>
            <a:ext cx="1099803" cy="906363"/>
          </a:xfrm>
          <a:prstGeom prst="rect">
            <a:avLst/>
          </a:prstGeom>
          <a:ln/>
        </p:spPr>
      </p:pic>
      <p:pic>
        <p:nvPicPr>
          <p:cNvPr id="62" name="Picture 61">
            <a:extLst>
              <a:ext uri="{FF2B5EF4-FFF2-40B4-BE49-F238E27FC236}">
                <a16:creationId xmlns:a16="http://schemas.microsoft.com/office/drawing/2014/main" id="{7854BEF8-4229-489B-9592-27E0B93C5A4A}"/>
              </a:ext>
            </a:extLst>
          </p:cNvPr>
          <p:cNvPicPr>
            <a:picLocks noChangeAspect="1"/>
          </p:cNvPicPr>
          <p:nvPr/>
        </p:nvPicPr>
        <p:blipFill>
          <a:blip r:embed="rId4"/>
          <a:stretch>
            <a:fillRect/>
          </a:stretch>
        </p:blipFill>
        <p:spPr>
          <a:xfrm>
            <a:off x="-1" y="-1"/>
            <a:ext cx="3297545" cy="1253067"/>
          </a:xfrm>
          <a:prstGeom prst="rect">
            <a:avLst/>
          </a:prstGeom>
        </p:spPr>
      </p:pic>
      <p:sp>
        <p:nvSpPr>
          <p:cNvPr id="69" name="Oval 68"/>
          <p:cNvSpPr/>
          <p:nvPr/>
        </p:nvSpPr>
        <p:spPr>
          <a:xfrm>
            <a:off x="5055327" y="1045028"/>
            <a:ext cx="1332411" cy="718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Start</a:t>
            </a:r>
          </a:p>
        </p:txBody>
      </p:sp>
      <p:sp>
        <p:nvSpPr>
          <p:cNvPr id="70" name="Rounded Rectangle 69"/>
          <p:cNvSpPr/>
          <p:nvPr/>
        </p:nvSpPr>
        <p:spPr>
          <a:xfrm>
            <a:off x="5029200" y="2468881"/>
            <a:ext cx="1436914"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itchFamily="18" charset="0"/>
                <a:cs typeface="Times New Roman" pitchFamily="18" charset="0"/>
              </a:rPr>
              <a:t>Initialize Load cell</a:t>
            </a:r>
            <a:endParaRPr lang="en-US" dirty="0">
              <a:latin typeface="Times New Roman" pitchFamily="18" charset="0"/>
              <a:cs typeface="Times New Roman" pitchFamily="18" charset="0"/>
            </a:endParaRPr>
          </a:p>
        </p:txBody>
      </p:sp>
      <p:sp>
        <p:nvSpPr>
          <p:cNvPr id="72" name="Rounded Rectangle 71"/>
          <p:cNvSpPr/>
          <p:nvPr/>
        </p:nvSpPr>
        <p:spPr>
          <a:xfrm>
            <a:off x="4959530" y="3849189"/>
            <a:ext cx="1571898"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Read</a:t>
            </a:r>
            <a:r>
              <a:rPr lang="en-US" dirty="0"/>
              <a:t>  </a:t>
            </a:r>
            <a:r>
              <a:rPr lang="en-US" dirty="0">
                <a:latin typeface="Times New Roman" pitchFamily="18" charset="0"/>
                <a:cs typeface="Times New Roman" pitchFamily="18" charset="0"/>
              </a:rPr>
              <a:t>Load cell</a:t>
            </a:r>
          </a:p>
        </p:txBody>
      </p:sp>
      <p:sp>
        <p:nvSpPr>
          <p:cNvPr id="79" name="Diamond 78"/>
          <p:cNvSpPr/>
          <p:nvPr/>
        </p:nvSpPr>
        <p:spPr>
          <a:xfrm>
            <a:off x="4415244" y="5212080"/>
            <a:ext cx="2664825" cy="914400"/>
          </a:xfrm>
          <a:prstGeom prst="diamond">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If  Load call&gt;0</a:t>
            </a:r>
          </a:p>
        </p:txBody>
      </p:sp>
      <p:sp>
        <p:nvSpPr>
          <p:cNvPr id="80" name="Right Arrow 79"/>
          <p:cNvSpPr/>
          <p:nvPr/>
        </p:nvSpPr>
        <p:spPr>
          <a:xfrm>
            <a:off x="7171509" y="5421085"/>
            <a:ext cx="97840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Yes</a:t>
            </a:r>
          </a:p>
        </p:txBody>
      </p:sp>
      <p:sp>
        <p:nvSpPr>
          <p:cNvPr id="85" name="Minus Sign 64">
            <a:extLst>
              <a:ext uri="{FF2B5EF4-FFF2-40B4-BE49-F238E27FC236}">
                <a16:creationId xmlns:a16="http://schemas.microsoft.com/office/drawing/2014/main" id="{B09D886C-C535-4832-8CE9-B4112C8DC6BA}"/>
              </a:ext>
            </a:extLst>
          </p:cNvPr>
          <p:cNvSpPr/>
          <p:nvPr/>
        </p:nvSpPr>
        <p:spPr>
          <a:xfrm>
            <a:off x="2682239" y="5186174"/>
            <a:ext cx="1881050" cy="1027209"/>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L</a:t>
            </a:r>
            <a:r>
              <a:rPr lang="en-IN" dirty="0" err="1">
                <a:latin typeface="Times New Roman" panose="02020603050405020304" pitchFamily="18" charset="0"/>
                <a:cs typeface="Times New Roman" panose="02020603050405020304" pitchFamily="18" charset="0"/>
              </a:rPr>
              <a:t>oop</a:t>
            </a:r>
            <a:r>
              <a:rPr lang="en-IN" dirty="0">
                <a:latin typeface="Times New Roman" panose="02020603050405020304" pitchFamily="18" charset="0"/>
                <a:cs typeface="Times New Roman" panose="02020603050405020304" pitchFamily="18" charset="0"/>
              </a:rPr>
              <a:t> Repeat</a:t>
            </a:r>
          </a:p>
        </p:txBody>
      </p:sp>
      <p:sp>
        <p:nvSpPr>
          <p:cNvPr id="87" name="Down Arrow 86"/>
          <p:cNvSpPr/>
          <p:nvPr/>
        </p:nvSpPr>
        <p:spPr>
          <a:xfrm>
            <a:off x="5499463" y="1841862"/>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inus Sign 64">
            <a:extLst>
              <a:ext uri="{FF2B5EF4-FFF2-40B4-BE49-F238E27FC236}">
                <a16:creationId xmlns:a16="http://schemas.microsoft.com/office/drawing/2014/main" id="{B09D886C-C535-4832-8CE9-B4112C8DC6BA}"/>
              </a:ext>
            </a:extLst>
          </p:cNvPr>
          <p:cNvSpPr/>
          <p:nvPr/>
        </p:nvSpPr>
        <p:spPr>
          <a:xfrm rot="16200000">
            <a:off x="1613972" y="4111413"/>
            <a:ext cx="2835139" cy="753467"/>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ight Arrow 91"/>
          <p:cNvSpPr/>
          <p:nvPr/>
        </p:nvSpPr>
        <p:spPr>
          <a:xfrm>
            <a:off x="2926079" y="3300549"/>
            <a:ext cx="2455818" cy="48463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p:cNvSpPr/>
          <p:nvPr/>
        </p:nvSpPr>
        <p:spPr>
          <a:xfrm>
            <a:off x="8212183" y="5286104"/>
            <a:ext cx="9971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Display</a:t>
            </a:r>
          </a:p>
        </p:txBody>
      </p:sp>
      <p:sp>
        <p:nvSpPr>
          <p:cNvPr id="101" name="Down Arrow 100"/>
          <p:cNvSpPr/>
          <p:nvPr/>
        </p:nvSpPr>
        <p:spPr>
          <a:xfrm>
            <a:off x="5495107" y="3248297"/>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Down Arrow 101"/>
          <p:cNvSpPr/>
          <p:nvPr/>
        </p:nvSpPr>
        <p:spPr>
          <a:xfrm>
            <a:off x="5495108" y="4593771"/>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63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72B80A2B-FA70-4A37-9424-5BE9CE100C6D}"/>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0EB2024F-C93B-4E29-973C-1B4669EA087F}"/>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4767375-929D-429D-9576-6EECC14F2531}"/>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p:txBody>
      </p:sp>
      <p:sp>
        <p:nvSpPr>
          <p:cNvPr id="5" name="Rectangle 4">
            <a:extLst>
              <a:ext uri="{FF2B5EF4-FFF2-40B4-BE49-F238E27FC236}">
                <a16:creationId xmlns:a16="http://schemas.microsoft.com/office/drawing/2014/main" id="{15C0BD11-2DDC-4601-B3C2-3CA0F3719056}"/>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B8DF5D50-C0C7-4CCC-B41D-562A2FF90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7005A214-AE8E-4637-A14B-CCCF54983E35}"/>
              </a:ext>
            </a:extLst>
          </p:cNvPr>
          <p:cNvPicPr/>
          <p:nvPr/>
        </p:nvPicPr>
        <p:blipFill>
          <a:blip r:embed="rId3" cstate="print"/>
          <a:srcRect/>
          <a:stretch>
            <a:fillRect/>
          </a:stretch>
        </p:blipFill>
        <p:spPr>
          <a:xfrm>
            <a:off x="9845624" y="125751"/>
            <a:ext cx="1099803" cy="906363"/>
          </a:xfrm>
          <a:prstGeom prst="rect">
            <a:avLst/>
          </a:prstGeom>
          <a:ln/>
        </p:spPr>
      </p:pic>
      <p:sp>
        <p:nvSpPr>
          <p:cNvPr id="13" name="Rectangle: Rounded Corners 12">
            <a:extLst>
              <a:ext uri="{FF2B5EF4-FFF2-40B4-BE49-F238E27FC236}">
                <a16:creationId xmlns:a16="http://schemas.microsoft.com/office/drawing/2014/main" id="{5C4CC29E-2ACB-4E7B-8AE8-047E76020953}"/>
              </a:ext>
            </a:extLst>
          </p:cNvPr>
          <p:cNvSpPr/>
          <p:nvPr/>
        </p:nvSpPr>
        <p:spPr>
          <a:xfrm>
            <a:off x="4204588" y="372667"/>
            <a:ext cx="3128380" cy="68000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Times New Roman" panose="02020603050405020304" pitchFamily="18" charset="0"/>
                <a:cs typeface="Times New Roman" panose="02020603050405020304" pitchFamily="18" charset="0"/>
              </a:rPr>
              <a:t>PREAMBLE</a:t>
            </a:r>
            <a:endParaRPr lang="en-IN" sz="3000"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66F615B-2A0C-4BF1-B0AB-91175DF1022B}"/>
              </a:ext>
            </a:extLst>
          </p:cNvPr>
          <p:cNvSpPr/>
          <p:nvPr/>
        </p:nvSpPr>
        <p:spPr>
          <a:xfrm>
            <a:off x="234914" y="1251017"/>
            <a:ext cx="8102403" cy="4474558"/>
          </a:xfrm>
          <a:prstGeom prst="rect">
            <a:avLst/>
          </a:prstGeom>
          <a:effectLst>
            <a:outerShdw blurRad="152400" dist="317500" dir="5400000" sx="90000" sy="-19000" rotWithShape="0">
              <a:prstClr val="black">
                <a:alpha val="15000"/>
              </a:prstClr>
            </a:outerShdw>
          </a:effectLst>
        </p:spPr>
        <p:txBody>
          <a:bodyPr wrap="square">
            <a:spAutoFit/>
          </a:bodyPr>
          <a:lstStyle/>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rPr>
              <a:t>     </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BABY INCUBATOR</a:t>
            </a: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itchFamily="2" charset="2"/>
              <a:buChar char="ü"/>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baby incubator</a:t>
            </a:r>
            <a:r>
              <a:rPr lang="en-US" dirty="0">
                <a:latin typeface="Times New Roman" panose="02020603050405020304" pitchFamily="18" charset="0"/>
                <a:cs typeface="Times New Roman" panose="02020603050405020304" pitchFamily="18" charset="0"/>
              </a:rPr>
              <a:t> is a specialized medical device designed to provide a controlled environment for newborns, especially premature infants. It maintains optimal </a:t>
            </a:r>
            <a:r>
              <a:rPr lang="en-US" b="1" dirty="0">
                <a:latin typeface="Times New Roman" panose="02020603050405020304" pitchFamily="18" charset="0"/>
                <a:cs typeface="Times New Roman" panose="02020603050405020304" pitchFamily="18" charset="0"/>
              </a:rPr>
              <a:t>temperature, humidity, and oxygen levels</a:t>
            </a:r>
            <a:r>
              <a:rPr lang="en-US" dirty="0">
                <a:latin typeface="Times New Roman" panose="02020603050405020304" pitchFamily="18" charset="0"/>
                <a:cs typeface="Times New Roman" panose="02020603050405020304" pitchFamily="18" charset="0"/>
              </a:rPr>
              <a:t> to support neonatal development.</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SLEEP APNEA</a:t>
            </a:r>
          </a:p>
          <a:p>
            <a:pPr marL="285750" indent="-285750" algn="just">
              <a:lnSpc>
                <a:spcPct val="150000"/>
              </a:lnSpc>
              <a:buFont typeface="Wingdings" pitchFamily="2" charset="2"/>
              <a:buChar char="ü"/>
            </a:pPr>
            <a:r>
              <a:rPr lang="en-US" b="1" dirty="0">
                <a:latin typeface="Times New Roman" panose="02020603050405020304" pitchFamily="18" charset="0"/>
                <a:cs typeface="Times New Roman" panose="02020603050405020304" pitchFamily="18" charset="0"/>
              </a:rPr>
              <a:t>Sleep apnea</a:t>
            </a:r>
            <a:r>
              <a:rPr lang="en-US" dirty="0">
                <a:latin typeface="Times New Roman" panose="02020603050405020304" pitchFamily="18" charset="0"/>
                <a:cs typeface="Times New Roman" panose="02020603050405020304" pitchFamily="18" charset="0"/>
              </a:rPr>
              <a:t> is a condition where a baby experiences temporary pauses in breathing during sleep, leading to </a:t>
            </a:r>
            <a:r>
              <a:rPr lang="en-US" b="1" dirty="0">
                <a:latin typeface="Times New Roman" panose="02020603050405020304" pitchFamily="18" charset="0"/>
                <a:cs typeface="Times New Roman" panose="02020603050405020304" pitchFamily="18" charset="0"/>
              </a:rPr>
              <a:t>oxygen deprivation</a:t>
            </a:r>
            <a:r>
              <a:rPr lang="en-US" dirty="0">
                <a:latin typeface="Times New Roman" panose="02020603050405020304" pitchFamily="18" charset="0"/>
                <a:cs typeface="Times New Roman" panose="02020603050405020304" pitchFamily="18" charset="0"/>
              </a:rPr>
              <a:t> and potential health risks. Detecting and addressing apnea early is crucial to prevent complications.</a:t>
            </a:r>
          </a:p>
        </p:txBody>
      </p:sp>
      <p:pic>
        <p:nvPicPr>
          <p:cNvPr id="15" name="Picture 14">
            <a:extLst>
              <a:ext uri="{FF2B5EF4-FFF2-40B4-BE49-F238E27FC236}">
                <a16:creationId xmlns:a16="http://schemas.microsoft.com/office/drawing/2014/main" id="{4A54EF05-5E3F-4D66-B57A-F1B57210C2AD}"/>
              </a:ext>
            </a:extLst>
          </p:cNvPr>
          <p:cNvPicPr>
            <a:picLocks noChangeAspect="1"/>
          </p:cNvPicPr>
          <p:nvPr/>
        </p:nvPicPr>
        <p:blipFill>
          <a:blip r:embed="rId4"/>
          <a:stretch>
            <a:fillRect/>
          </a:stretch>
        </p:blipFill>
        <p:spPr>
          <a:xfrm>
            <a:off x="8545505" y="4145845"/>
            <a:ext cx="3070156" cy="1730983"/>
          </a:xfrm>
          <a:prstGeom prst="rect">
            <a:avLst/>
          </a:prstGeom>
        </p:spPr>
      </p:pic>
      <p:sp>
        <p:nvSpPr>
          <p:cNvPr id="16" name="TextBox 15">
            <a:extLst>
              <a:ext uri="{FF2B5EF4-FFF2-40B4-BE49-F238E27FC236}">
                <a16:creationId xmlns:a16="http://schemas.microsoft.com/office/drawing/2014/main" id="{5ED02FE8-7ACD-4BC8-8925-8FAAC56CC6AE}"/>
              </a:ext>
            </a:extLst>
          </p:cNvPr>
          <p:cNvSpPr txBox="1"/>
          <p:nvPr/>
        </p:nvSpPr>
        <p:spPr>
          <a:xfrm>
            <a:off x="9278500" y="3705109"/>
            <a:ext cx="177163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Baby Incubator</a:t>
            </a:r>
            <a:endParaRPr lang="en-IN"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47309E5-9379-4559-975C-369B6B068FDC}"/>
              </a:ext>
            </a:extLst>
          </p:cNvPr>
          <p:cNvSpPr txBox="1"/>
          <p:nvPr/>
        </p:nvSpPr>
        <p:spPr>
          <a:xfrm>
            <a:off x="9471690" y="5890929"/>
            <a:ext cx="147373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Sleep Apnea</a:t>
            </a:r>
            <a:endParaRPr lang="en-IN" sz="2000" dirty="0">
              <a:latin typeface="Times New Roman" panose="02020603050405020304" pitchFamily="18" charset="0"/>
              <a:cs typeface="Times New Roman" panose="02020603050405020304" pitchFamily="18" charset="0"/>
            </a:endParaRPr>
          </a:p>
        </p:txBody>
      </p:sp>
      <p:pic>
        <p:nvPicPr>
          <p:cNvPr id="18" name="Picture 2" descr="Newborn girl found in the garbage on the day of Kanyapoojan| Bhilwara News  | कन्या पूजन के दिन झाड़ियों में मिली नवजात बच्ची: पैदा होते ही फेंक गए  परिजन; रोने की आवाज">
            <a:extLst>
              <a:ext uri="{FF2B5EF4-FFF2-40B4-BE49-F238E27FC236}">
                <a16:creationId xmlns:a16="http://schemas.microsoft.com/office/drawing/2014/main" id="{8E45C429-3BB6-4443-9F1D-12BB01A6B75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485533" y="1421345"/>
            <a:ext cx="3130127" cy="22431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EAB63ED-375B-477C-8BA0-FB91357C76F8}"/>
              </a:ext>
            </a:extLst>
          </p:cNvPr>
          <p:cNvPicPr>
            <a:picLocks noChangeAspect="1"/>
          </p:cNvPicPr>
          <p:nvPr/>
        </p:nvPicPr>
        <p:blipFill>
          <a:blip r:embed="rId6"/>
          <a:stretch>
            <a:fillRect/>
          </a:stretch>
        </p:blipFill>
        <p:spPr>
          <a:xfrm>
            <a:off x="0" y="-1"/>
            <a:ext cx="2681324" cy="1018903"/>
          </a:xfrm>
          <a:prstGeom prst="rect">
            <a:avLst/>
          </a:prstGeom>
        </p:spPr>
      </p:pic>
    </p:spTree>
    <p:extLst>
      <p:ext uri="{BB962C8B-B14F-4D97-AF65-F5344CB8AC3E}">
        <p14:creationId xmlns:p14="http://schemas.microsoft.com/office/powerpoint/2010/main" val="37352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checkerboard(across)">
                                      <p:cBhvr>
                                        <p:cTn id="14" dur="500"/>
                                        <p:tgtEl>
                                          <p:spTgt spid="14">
                                            <p:txEl>
                                              <p:pRg st="0" end="0"/>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checkerboard(across)">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500"/>
                                        <p:tgtEl>
                                          <p:spTgt spid="1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circle(i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4">
                                            <p:txEl>
                                              <p:pRg st="4" end="4"/>
                                            </p:txEl>
                                          </p:spTgt>
                                        </p:tgtEl>
                                        <p:attrNameLst>
                                          <p:attrName>style.visibility</p:attrName>
                                        </p:attrNameLst>
                                      </p:cBhvr>
                                      <p:to>
                                        <p:strVal val="visible"/>
                                      </p:to>
                                    </p:set>
                                    <p:animEffect transition="in" filter="checkerboard(across)">
                                      <p:cBhvr>
                                        <p:cTn id="30" dur="500"/>
                                        <p:tgtEl>
                                          <p:spTgt spid="14">
                                            <p:txEl>
                                              <p:pRg st="4" end="4"/>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animEffect transition="in" filter="checkerboard(across)">
                                      <p:cBhvr>
                                        <p:cTn id="33" dur="500"/>
                                        <p:tgtEl>
                                          <p:spTgt spid="1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ircle(in)">
                                      <p:cBhvr>
                                        <p:cTn id="38" dur="500"/>
                                        <p:tgtEl>
                                          <p:spTgt spid="15"/>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circle(in)">
                                      <p:cBhvr>
                                        <p:cTn id="4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latin typeface="Times New Roman" panose="02020603050405020304" pitchFamily="18" charset="0"/>
              <a:ea typeface="Tahoma" panose="020B0604030504040204" pitchFamily="34" charset="0"/>
              <a:cs typeface="Times New Roman" panose="02020603050405020304" pitchFamily="18" charset="0"/>
            </a:endParaRP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2E81B06F-2728-4DB9-9F55-F9E617D0F450}"/>
              </a:ext>
            </a:extLst>
          </p:cNvPr>
          <p:cNvSpPr/>
          <p:nvPr/>
        </p:nvSpPr>
        <p:spPr>
          <a:xfrm>
            <a:off x="4791794" y="206490"/>
            <a:ext cx="2155742" cy="564047"/>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Flow Chart</a:t>
            </a:r>
            <a:endParaRPr lang="en-IN" sz="2400" dirty="0">
              <a:latin typeface="Times New Roman" panose="02020603050405020304" pitchFamily="18" charset="0"/>
              <a:cs typeface="Times New Roman" panose="02020603050405020304" pitchFamily="18" charset="0"/>
            </a:endParaRPr>
          </a:p>
        </p:txBody>
      </p:sp>
      <p:pic>
        <p:nvPicPr>
          <p:cNvPr id="61" name="image10.png">
            <a:extLst>
              <a:ext uri="{FF2B5EF4-FFF2-40B4-BE49-F238E27FC236}">
                <a16:creationId xmlns:a16="http://schemas.microsoft.com/office/drawing/2014/main" id="{28D56792-3236-48BB-9559-36E2BAF8ECD4}"/>
              </a:ext>
            </a:extLst>
          </p:cNvPr>
          <p:cNvPicPr/>
          <p:nvPr/>
        </p:nvPicPr>
        <p:blipFill>
          <a:blip r:embed="rId3" cstate="print"/>
          <a:srcRect/>
          <a:stretch>
            <a:fillRect/>
          </a:stretch>
        </p:blipFill>
        <p:spPr>
          <a:xfrm>
            <a:off x="9848471" y="125367"/>
            <a:ext cx="1099803" cy="906363"/>
          </a:xfrm>
          <a:prstGeom prst="rect">
            <a:avLst/>
          </a:prstGeom>
          <a:ln/>
        </p:spPr>
      </p:pic>
      <p:pic>
        <p:nvPicPr>
          <p:cNvPr id="62" name="Picture 61">
            <a:extLst>
              <a:ext uri="{FF2B5EF4-FFF2-40B4-BE49-F238E27FC236}">
                <a16:creationId xmlns:a16="http://schemas.microsoft.com/office/drawing/2014/main" id="{7854BEF8-4229-489B-9592-27E0B93C5A4A}"/>
              </a:ext>
            </a:extLst>
          </p:cNvPr>
          <p:cNvPicPr>
            <a:picLocks noChangeAspect="1"/>
          </p:cNvPicPr>
          <p:nvPr/>
        </p:nvPicPr>
        <p:blipFill>
          <a:blip r:embed="rId4"/>
          <a:stretch>
            <a:fillRect/>
          </a:stretch>
        </p:blipFill>
        <p:spPr>
          <a:xfrm>
            <a:off x="-1" y="-1"/>
            <a:ext cx="2970761" cy="1128889"/>
          </a:xfrm>
          <a:prstGeom prst="rect">
            <a:avLst/>
          </a:prstGeom>
        </p:spPr>
      </p:pic>
      <p:sp>
        <p:nvSpPr>
          <p:cNvPr id="69" name="Oval 68"/>
          <p:cNvSpPr/>
          <p:nvPr/>
        </p:nvSpPr>
        <p:spPr>
          <a:xfrm>
            <a:off x="5055327" y="1045028"/>
            <a:ext cx="1332411" cy="71845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Start</a:t>
            </a:r>
          </a:p>
        </p:txBody>
      </p:sp>
      <p:sp>
        <p:nvSpPr>
          <p:cNvPr id="70" name="Rounded Rectangle 69"/>
          <p:cNvSpPr/>
          <p:nvPr/>
        </p:nvSpPr>
        <p:spPr>
          <a:xfrm>
            <a:off x="5029200" y="2468881"/>
            <a:ext cx="1436914"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itchFamily="18" charset="0"/>
                <a:cs typeface="Times New Roman" pitchFamily="18" charset="0"/>
              </a:rPr>
              <a:t>Initialize </a:t>
            </a:r>
            <a:r>
              <a:rPr lang="en-US" dirty="0">
                <a:latin typeface="Times New Roman" panose="02020603050405020304" pitchFamily="18" charset="0"/>
                <a:cs typeface="Times New Roman" panose="02020603050405020304" pitchFamily="18" charset="0"/>
              </a:rPr>
              <a:t>MAX30100</a:t>
            </a:r>
            <a:r>
              <a:rPr lang="en-US" dirty="0">
                <a:solidFill>
                  <a:schemeClr val="bg1"/>
                </a:solidFill>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72" name="Rounded Rectangle 71"/>
          <p:cNvSpPr/>
          <p:nvPr/>
        </p:nvSpPr>
        <p:spPr>
          <a:xfrm>
            <a:off x="4663440" y="3849189"/>
            <a:ext cx="2299063"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Read SpO</a:t>
            </a:r>
            <a:r>
              <a:rPr lang="en-US" baseline="-25000" dirty="0">
                <a:latin typeface="Times New Roman" pitchFamily="18" charset="0"/>
                <a:cs typeface="Times New Roman" pitchFamily="18" charset="0"/>
              </a:rPr>
              <a:t>2</a:t>
            </a: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 and BPM from MAX30100</a:t>
            </a:r>
          </a:p>
        </p:txBody>
      </p:sp>
      <p:sp>
        <p:nvSpPr>
          <p:cNvPr id="87" name="Down Arrow 86"/>
          <p:cNvSpPr/>
          <p:nvPr/>
        </p:nvSpPr>
        <p:spPr>
          <a:xfrm>
            <a:off x="5499463" y="1841862"/>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5312228" y="5299168"/>
            <a:ext cx="997131" cy="74458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Display</a:t>
            </a:r>
          </a:p>
        </p:txBody>
      </p:sp>
      <p:sp>
        <p:nvSpPr>
          <p:cNvPr id="101" name="Down Arrow 100"/>
          <p:cNvSpPr/>
          <p:nvPr/>
        </p:nvSpPr>
        <p:spPr>
          <a:xfrm>
            <a:off x="5495107" y="3248297"/>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 Arrow 21"/>
          <p:cNvSpPr/>
          <p:nvPr/>
        </p:nvSpPr>
        <p:spPr>
          <a:xfrm>
            <a:off x="3331028" y="3304903"/>
            <a:ext cx="1636776" cy="868680"/>
          </a:xfrm>
          <a:prstGeom prst="bentArrow">
            <a:avLst>
              <a:gd name="adj1" fmla="val 25000"/>
              <a:gd name="adj2" fmla="val 24197"/>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3317966" y="4062549"/>
            <a:ext cx="1293221" cy="26125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Loop Repeat</a:t>
            </a:r>
          </a:p>
        </p:txBody>
      </p:sp>
      <p:sp>
        <p:nvSpPr>
          <p:cNvPr id="26" name="Down Arrow 25"/>
          <p:cNvSpPr/>
          <p:nvPr/>
        </p:nvSpPr>
        <p:spPr>
          <a:xfrm>
            <a:off x="5529941" y="4667794"/>
            <a:ext cx="484632" cy="57476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63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C6CD292-B5BF-4BD8-9A41-9EC78BBABC54}"/>
              </a:ext>
            </a:extLst>
          </p:cNvPr>
          <p:cNvSpPr/>
          <p:nvPr/>
        </p:nvSpPr>
        <p:spPr>
          <a:xfrm>
            <a:off x="4419862" y="301197"/>
            <a:ext cx="2155742" cy="648733"/>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Design </a:t>
            </a:r>
            <a:endParaRPr lang="en-IN" sz="2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C71FAD9-AF11-4C29-90CD-DA3D375ABBCD}"/>
              </a:ext>
            </a:extLst>
          </p:cNvPr>
          <p:cNvPicPr>
            <a:picLocks noChangeAspect="1"/>
          </p:cNvPicPr>
          <p:nvPr/>
        </p:nvPicPr>
        <p:blipFill>
          <a:blip r:embed="rId3"/>
          <a:stretch>
            <a:fillRect/>
          </a:stretch>
        </p:blipFill>
        <p:spPr>
          <a:xfrm>
            <a:off x="933718" y="1988210"/>
            <a:ext cx="10477500" cy="4219575"/>
          </a:xfrm>
          <a:prstGeom prst="rect">
            <a:avLst/>
          </a:prstGeom>
        </p:spPr>
      </p:pic>
      <p:sp>
        <p:nvSpPr>
          <p:cNvPr id="16" name="Rectangle 15">
            <a:extLst>
              <a:ext uri="{FF2B5EF4-FFF2-40B4-BE49-F238E27FC236}">
                <a16:creationId xmlns:a16="http://schemas.microsoft.com/office/drawing/2014/main" id="{07688A78-A74D-48ED-9244-C5AF304C1DE7}"/>
              </a:ext>
            </a:extLst>
          </p:cNvPr>
          <p:cNvSpPr/>
          <p:nvPr/>
        </p:nvSpPr>
        <p:spPr>
          <a:xfrm>
            <a:off x="906094" y="1839804"/>
            <a:ext cx="1329210" cy="369332"/>
          </a:xfrm>
          <a:prstGeom prst="rect">
            <a:avLst/>
          </a:prstGeom>
        </p:spPr>
        <p:txBody>
          <a:bodyPr wrap="none">
            <a:spAutoFit/>
          </a:bodyPr>
          <a:lstStyle/>
          <a:p>
            <a:pPr lvl="0" eaLnBrk="0" fontAlgn="base" hangingPunct="0">
              <a:spcBef>
                <a:spcPct val="0"/>
              </a:spcBef>
              <a:spcAft>
                <a:spcPct val="0"/>
              </a:spcAft>
              <a:buFontTx/>
              <a:buChar char="•"/>
            </a:pPr>
            <a:r>
              <a:rPr lang="en-US" altLang="en-US"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3D Design</a:t>
            </a:r>
            <a:endParaRPr lang="en-US"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FE28E16E-5252-464C-9281-71437B8019BE}"/>
              </a:ext>
            </a:extLst>
          </p:cNvPr>
          <p:cNvSpPr/>
          <p:nvPr/>
        </p:nvSpPr>
        <p:spPr>
          <a:xfrm>
            <a:off x="5193944" y="5838453"/>
            <a:ext cx="1317541" cy="369332"/>
          </a:xfrm>
          <a:prstGeom prst="rect">
            <a:avLst/>
          </a:prstGeom>
        </p:spPr>
        <p:txBody>
          <a:bodyPr wrap="none">
            <a:spAutoFit/>
          </a:bodyPr>
          <a:lstStyle/>
          <a:p>
            <a:pPr lvl="0" algn="ctr" eaLnBrk="0" fontAlgn="base" hangingPunct="0">
              <a:spcBef>
                <a:spcPct val="0"/>
              </a:spcBef>
              <a:spcAft>
                <a:spcPct val="0"/>
              </a:spcAft>
            </a:pPr>
            <a:r>
              <a:rPr lang="en-US" altLang="en-US" b="1" dirty="0">
                <a:latin typeface="Times New Roman" panose="02020603050405020304" pitchFamily="18" charset="0"/>
                <a:ea typeface="Times New Roman" panose="02020603050405020304" pitchFamily="18" charset="0"/>
                <a:cs typeface="Times New Roman" panose="02020603050405020304" pitchFamily="18" charset="0"/>
              </a:rPr>
              <a:t>Open Type </a:t>
            </a:r>
            <a:endParaRPr lang="en-US" altLang="en-US" dirty="0">
              <a:latin typeface="Times New Roman" panose="02020603050405020304" pitchFamily="18" charset="0"/>
              <a:cs typeface="Times New Roman" panose="02020603050405020304" pitchFamily="18" charset="0"/>
            </a:endParaRPr>
          </a:p>
        </p:txBody>
      </p:sp>
      <p:pic>
        <p:nvPicPr>
          <p:cNvPr id="19" name="image10.png">
            <a:extLst>
              <a:ext uri="{FF2B5EF4-FFF2-40B4-BE49-F238E27FC236}">
                <a16:creationId xmlns:a16="http://schemas.microsoft.com/office/drawing/2014/main" id="{2DC5AF54-73C9-45D4-8158-C3B0E5D74B13}"/>
              </a:ext>
            </a:extLst>
          </p:cNvPr>
          <p:cNvPicPr/>
          <p:nvPr/>
        </p:nvPicPr>
        <p:blipFill>
          <a:blip r:embed="rId4" cstate="print"/>
          <a:srcRect/>
          <a:stretch>
            <a:fillRect/>
          </a:stretch>
        </p:blipFill>
        <p:spPr>
          <a:xfrm>
            <a:off x="9848471" y="125367"/>
            <a:ext cx="1099803" cy="906363"/>
          </a:xfrm>
          <a:prstGeom prst="rect">
            <a:avLst/>
          </a:prstGeom>
          <a:ln/>
        </p:spPr>
      </p:pic>
      <p:pic>
        <p:nvPicPr>
          <p:cNvPr id="20" name="Picture 19">
            <a:extLst>
              <a:ext uri="{FF2B5EF4-FFF2-40B4-BE49-F238E27FC236}">
                <a16:creationId xmlns:a16="http://schemas.microsoft.com/office/drawing/2014/main" id="{EDA6BA10-210A-43F3-9F86-737F449C85DE}"/>
              </a:ext>
            </a:extLst>
          </p:cNvPr>
          <p:cNvPicPr>
            <a:picLocks noChangeAspect="1"/>
          </p:cNvPicPr>
          <p:nvPr/>
        </p:nvPicPr>
        <p:blipFill>
          <a:blip r:embed="rId5"/>
          <a:stretch>
            <a:fillRect/>
          </a:stretch>
        </p:blipFill>
        <p:spPr>
          <a:xfrm>
            <a:off x="-1" y="0"/>
            <a:ext cx="3000469" cy="1140178"/>
          </a:xfrm>
          <a:prstGeom prst="rect">
            <a:avLst/>
          </a:prstGeom>
        </p:spPr>
      </p:pic>
    </p:spTree>
    <p:extLst>
      <p:ext uri="{BB962C8B-B14F-4D97-AF65-F5344CB8AC3E}">
        <p14:creationId xmlns:p14="http://schemas.microsoft.com/office/powerpoint/2010/main" val="19222879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outVertic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C6CD292-B5BF-4BD8-9A41-9EC78BBABC54}"/>
              </a:ext>
            </a:extLst>
          </p:cNvPr>
          <p:cNvSpPr/>
          <p:nvPr/>
        </p:nvSpPr>
        <p:spPr>
          <a:xfrm>
            <a:off x="4419862" y="301197"/>
            <a:ext cx="2155742" cy="648733"/>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Result </a:t>
            </a:r>
            <a:endParaRPr lang="en-IN" sz="2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3D9C66D-51A3-4C87-9F1C-F36EAD2BC3C8}"/>
              </a:ext>
            </a:extLst>
          </p:cNvPr>
          <p:cNvSpPr/>
          <p:nvPr/>
        </p:nvSpPr>
        <p:spPr>
          <a:xfrm>
            <a:off x="713794" y="1309516"/>
            <a:ext cx="971420"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595959"/>
                </a:solidFill>
                <a:latin typeface="Times New Roman" panose="02020603050405020304" pitchFamily="18" charset="0"/>
                <a:ea typeface="Bookman Old Style" panose="02050604050505020204" pitchFamily="18" charset="0"/>
                <a:cs typeface="Times New Roman" panose="02020603050405020304" pitchFamily="18" charset="0"/>
              </a:rPr>
              <a:t>Testing:</a:t>
            </a:r>
            <a:endParaRPr lang="en-US" altLang="en-US"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7569A54-3AD7-47F5-B6B1-BA58F24812A3}"/>
              </a:ext>
            </a:extLst>
          </p:cNvPr>
          <p:cNvGraphicFramePr>
            <a:graphicFrameLocks noGrp="1"/>
          </p:cNvGraphicFramePr>
          <p:nvPr>
            <p:extLst>
              <p:ext uri="{D42A27DB-BD31-4B8C-83A1-F6EECF244321}">
                <p14:modId xmlns:p14="http://schemas.microsoft.com/office/powerpoint/2010/main" val="1777719359"/>
              </p:ext>
            </p:extLst>
          </p:nvPr>
        </p:nvGraphicFramePr>
        <p:xfrm>
          <a:off x="456068" y="2073964"/>
          <a:ext cx="3073463" cy="2948686"/>
        </p:xfrm>
        <a:graphic>
          <a:graphicData uri="http://schemas.openxmlformats.org/drawingml/2006/table">
            <a:tbl>
              <a:tblPr firstRow="1" firstCol="1" bandRow="1">
                <a:tableStyleId>{5940675A-B579-460E-94D1-54222C63F5DA}</a:tableStyleId>
              </a:tblPr>
              <a:tblGrid>
                <a:gridCol w="763783">
                  <a:extLst>
                    <a:ext uri="{9D8B030D-6E8A-4147-A177-3AD203B41FA5}">
                      <a16:colId xmlns:a16="http://schemas.microsoft.com/office/drawing/2014/main" val="3700186417"/>
                    </a:ext>
                  </a:extLst>
                </a:gridCol>
                <a:gridCol w="1377575">
                  <a:extLst>
                    <a:ext uri="{9D8B030D-6E8A-4147-A177-3AD203B41FA5}">
                      <a16:colId xmlns:a16="http://schemas.microsoft.com/office/drawing/2014/main" val="2702997402"/>
                    </a:ext>
                  </a:extLst>
                </a:gridCol>
                <a:gridCol w="932105">
                  <a:extLst>
                    <a:ext uri="{9D8B030D-6E8A-4147-A177-3AD203B41FA5}">
                      <a16:colId xmlns:a16="http://schemas.microsoft.com/office/drawing/2014/main" val="3364472508"/>
                    </a:ext>
                  </a:extLst>
                </a:gridCol>
              </a:tblGrid>
              <a:tr h="824217">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Sl. No</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Temperature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Bulb Status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01120293"/>
                  </a:ext>
                </a:extLst>
              </a:tr>
              <a:tr h="426741">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01</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27℃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a:effectLst/>
                          <a:latin typeface="Times New Roman" panose="02020603050405020304" pitchFamily="18" charset="0"/>
                          <a:cs typeface="Times New Roman" panose="02020603050405020304" pitchFamily="18" charset="0"/>
                        </a:rPr>
                        <a:t>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68264854"/>
                  </a:ext>
                </a:extLst>
              </a:tr>
              <a:tr h="424432">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02</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35℃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a:effectLst/>
                          <a:latin typeface="Times New Roman" panose="02020603050405020304" pitchFamily="18" charset="0"/>
                          <a:cs typeface="Times New Roman" panose="02020603050405020304" pitchFamily="18" charset="0"/>
                        </a:rPr>
                        <a:t>OFF</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7862503"/>
                  </a:ext>
                </a:extLst>
              </a:tr>
              <a:tr h="424432">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03</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36℃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OFF</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72163345"/>
                  </a:ext>
                </a:extLst>
              </a:tr>
              <a:tr h="424432">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04</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32℃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9125975"/>
                  </a:ext>
                </a:extLst>
              </a:tr>
              <a:tr h="424432">
                <a:tc>
                  <a:txBody>
                    <a:bodyPr/>
                    <a:lstStyle/>
                    <a:p>
                      <a:pPr algn="ctr">
                        <a:lnSpc>
                          <a:spcPct val="150000"/>
                        </a:lnSpc>
                        <a:spcBef>
                          <a:spcPts val="100"/>
                        </a:spcBef>
                        <a:spcAft>
                          <a:spcPts val="0"/>
                        </a:spcAft>
                      </a:pPr>
                      <a:r>
                        <a:rPr lang="en-IN" sz="1600" b="1" dirty="0">
                          <a:effectLst/>
                          <a:latin typeface="Times New Roman" panose="02020603050405020304" pitchFamily="18" charset="0"/>
                          <a:cs typeface="Times New Roman" panose="02020603050405020304" pitchFamily="18" charset="0"/>
                        </a:rPr>
                        <a:t>05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33℃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00"/>
                        </a:spcBef>
                        <a:spcAft>
                          <a:spcPts val="0"/>
                        </a:spcAft>
                      </a:pPr>
                      <a:r>
                        <a:rPr lang="en-IN" sz="1600" dirty="0">
                          <a:effectLst/>
                          <a:latin typeface="Times New Roman" panose="02020603050405020304" pitchFamily="18" charset="0"/>
                          <a:cs typeface="Times New Roman" panose="02020603050405020304" pitchFamily="18" charset="0"/>
                        </a:rPr>
                        <a:t>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8512420"/>
                  </a:ext>
                </a:extLst>
              </a:tr>
            </a:tbl>
          </a:graphicData>
        </a:graphic>
      </p:graphicFrame>
      <p:sp>
        <p:nvSpPr>
          <p:cNvPr id="16" name="Rectangle 15">
            <a:extLst>
              <a:ext uri="{FF2B5EF4-FFF2-40B4-BE49-F238E27FC236}">
                <a16:creationId xmlns:a16="http://schemas.microsoft.com/office/drawing/2014/main" id="{F03895B2-98CF-411A-8017-93D2172C4AB1}"/>
              </a:ext>
            </a:extLst>
          </p:cNvPr>
          <p:cNvSpPr/>
          <p:nvPr/>
        </p:nvSpPr>
        <p:spPr>
          <a:xfrm>
            <a:off x="1685214" y="5047588"/>
            <a:ext cx="1704313"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Bulb Status values</a:t>
            </a:r>
            <a:endParaRPr lang="en-IN" sz="1500" dirty="0"/>
          </a:p>
        </p:txBody>
      </p:sp>
      <p:graphicFrame>
        <p:nvGraphicFramePr>
          <p:cNvPr id="17" name="Table 16">
            <a:extLst>
              <a:ext uri="{FF2B5EF4-FFF2-40B4-BE49-F238E27FC236}">
                <a16:creationId xmlns:a16="http://schemas.microsoft.com/office/drawing/2014/main" id="{7D672EE8-592A-49F4-B95E-01535AAB7BE8}"/>
              </a:ext>
            </a:extLst>
          </p:cNvPr>
          <p:cNvGraphicFramePr>
            <a:graphicFrameLocks noGrp="1"/>
          </p:cNvGraphicFramePr>
          <p:nvPr>
            <p:extLst>
              <p:ext uri="{D42A27DB-BD31-4B8C-83A1-F6EECF244321}">
                <p14:modId xmlns:p14="http://schemas.microsoft.com/office/powerpoint/2010/main" val="3743066524"/>
              </p:ext>
            </p:extLst>
          </p:nvPr>
        </p:nvGraphicFramePr>
        <p:xfrm>
          <a:off x="5235055" y="2141839"/>
          <a:ext cx="3547701" cy="2733699"/>
        </p:xfrm>
        <a:graphic>
          <a:graphicData uri="http://schemas.openxmlformats.org/drawingml/2006/table">
            <a:tbl>
              <a:tblPr firstRow="1" firstCol="1" bandRow="1">
                <a:tableStyleId>{5940675A-B579-460E-94D1-54222C63F5DA}</a:tableStyleId>
              </a:tblPr>
              <a:tblGrid>
                <a:gridCol w="1182567">
                  <a:extLst>
                    <a:ext uri="{9D8B030D-6E8A-4147-A177-3AD203B41FA5}">
                      <a16:colId xmlns:a16="http://schemas.microsoft.com/office/drawing/2014/main" val="990599958"/>
                    </a:ext>
                  </a:extLst>
                </a:gridCol>
                <a:gridCol w="1182567">
                  <a:extLst>
                    <a:ext uri="{9D8B030D-6E8A-4147-A177-3AD203B41FA5}">
                      <a16:colId xmlns:a16="http://schemas.microsoft.com/office/drawing/2014/main" val="3983914256"/>
                    </a:ext>
                  </a:extLst>
                </a:gridCol>
                <a:gridCol w="1182567">
                  <a:extLst>
                    <a:ext uri="{9D8B030D-6E8A-4147-A177-3AD203B41FA5}">
                      <a16:colId xmlns:a16="http://schemas.microsoft.com/office/drawing/2014/main" val="3975447767"/>
                    </a:ext>
                  </a:extLst>
                </a:gridCol>
              </a:tblGrid>
              <a:tr h="677679">
                <a:tc>
                  <a:txBody>
                    <a:bodyPr/>
                    <a:lstStyle/>
                    <a:p>
                      <a:pPr algn="ctr">
                        <a:lnSpc>
                          <a:spcPct val="150000"/>
                        </a:lnSpc>
                        <a:spcAft>
                          <a:spcPts val="0"/>
                        </a:spcAft>
                      </a:pPr>
                      <a:r>
                        <a:rPr lang="en-IN" sz="1600" b="1" i="0" dirty="0">
                          <a:effectLst/>
                          <a:latin typeface="Times New Roman" panose="02020603050405020304" pitchFamily="18" charset="0"/>
                          <a:cs typeface="Times New Roman" panose="02020603050405020304" pitchFamily="18" charset="0"/>
                        </a:rPr>
                        <a:t>Sl. No</a:t>
                      </a:r>
                      <a:endParaRPr lang="en-IN"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Weight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Displayed Weight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56482007"/>
                  </a:ext>
                </a:extLst>
              </a:tr>
              <a:tr h="681998">
                <a:tc>
                  <a:txBody>
                    <a:bodyPr/>
                    <a:lstStyle/>
                    <a:p>
                      <a:pPr algn="ctr">
                        <a:lnSpc>
                          <a:spcPct val="150000"/>
                        </a:lnSpc>
                        <a:spcAft>
                          <a:spcPts val="0"/>
                        </a:spcAft>
                      </a:pPr>
                      <a:r>
                        <a:rPr lang="en-IN" sz="1600" b="1" i="0" dirty="0">
                          <a:effectLst/>
                          <a:latin typeface="Times New Roman" panose="02020603050405020304" pitchFamily="18" charset="0"/>
                          <a:cs typeface="Times New Roman" panose="02020603050405020304" pitchFamily="18" charset="0"/>
                        </a:rPr>
                        <a:t>01</a:t>
                      </a:r>
                      <a:endParaRPr lang="en-IN"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4kg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a:effectLst/>
                          <a:latin typeface="Times New Roman" panose="02020603050405020304" pitchFamily="18" charset="0"/>
                          <a:cs typeface="Times New Roman" panose="02020603050405020304" pitchFamily="18" charset="0"/>
                        </a:rPr>
                        <a:t>3.90kg</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31400284"/>
                  </a:ext>
                </a:extLst>
              </a:tr>
              <a:tr h="681998">
                <a:tc>
                  <a:txBody>
                    <a:bodyPr/>
                    <a:lstStyle/>
                    <a:p>
                      <a:pPr algn="ctr">
                        <a:lnSpc>
                          <a:spcPct val="150000"/>
                        </a:lnSpc>
                        <a:spcAft>
                          <a:spcPts val="0"/>
                        </a:spcAft>
                      </a:pPr>
                      <a:r>
                        <a:rPr lang="en-IN" sz="1600" b="1" i="0" dirty="0">
                          <a:effectLst/>
                          <a:latin typeface="Times New Roman" panose="02020603050405020304" pitchFamily="18" charset="0"/>
                          <a:cs typeface="Times New Roman" panose="02020603050405020304" pitchFamily="18" charset="0"/>
                        </a:rPr>
                        <a:t>02</a:t>
                      </a:r>
                      <a:endParaRPr lang="en-IN"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2kg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1.80kg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56491067"/>
                  </a:ext>
                </a:extLst>
              </a:tr>
              <a:tr h="681998">
                <a:tc>
                  <a:txBody>
                    <a:bodyPr/>
                    <a:lstStyle/>
                    <a:p>
                      <a:pPr algn="ctr">
                        <a:lnSpc>
                          <a:spcPct val="150000"/>
                        </a:lnSpc>
                        <a:spcAft>
                          <a:spcPts val="0"/>
                        </a:spcAft>
                      </a:pPr>
                      <a:r>
                        <a:rPr lang="en-IN" sz="1600" b="1" i="0" dirty="0">
                          <a:effectLst/>
                          <a:latin typeface="Times New Roman" panose="02020603050405020304" pitchFamily="18" charset="0"/>
                          <a:cs typeface="Times New Roman" panose="02020603050405020304" pitchFamily="18" charset="0"/>
                        </a:rPr>
                        <a:t>03</a:t>
                      </a:r>
                      <a:endParaRPr lang="en-IN" sz="1600" b="1" i="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1kg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0.9g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7387849"/>
                  </a:ext>
                </a:extLst>
              </a:tr>
            </a:tbl>
          </a:graphicData>
        </a:graphic>
      </p:graphicFrame>
      <p:sp>
        <p:nvSpPr>
          <p:cNvPr id="18" name="Rectangle 17">
            <a:extLst>
              <a:ext uri="{FF2B5EF4-FFF2-40B4-BE49-F238E27FC236}">
                <a16:creationId xmlns:a16="http://schemas.microsoft.com/office/drawing/2014/main" id="{E234811C-7D03-4DFF-A11C-D19BDE2D13D0}"/>
              </a:ext>
            </a:extLst>
          </p:cNvPr>
          <p:cNvSpPr/>
          <p:nvPr/>
        </p:nvSpPr>
        <p:spPr>
          <a:xfrm>
            <a:off x="6096000" y="5047587"/>
            <a:ext cx="2232021"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Weight monitored values</a:t>
            </a:r>
            <a:endParaRPr lang="en-IN" sz="1500" dirty="0"/>
          </a:p>
        </p:txBody>
      </p:sp>
      <p:pic>
        <p:nvPicPr>
          <p:cNvPr id="19" name="image10.png">
            <a:extLst>
              <a:ext uri="{FF2B5EF4-FFF2-40B4-BE49-F238E27FC236}">
                <a16:creationId xmlns:a16="http://schemas.microsoft.com/office/drawing/2014/main" id="{0ECA32D1-D96F-4FE5-B0A5-A2EDFB9CDF69}"/>
              </a:ext>
            </a:extLst>
          </p:cNvPr>
          <p:cNvPicPr/>
          <p:nvPr/>
        </p:nvPicPr>
        <p:blipFill>
          <a:blip r:embed="rId3" cstate="print"/>
          <a:srcRect/>
          <a:stretch>
            <a:fillRect/>
          </a:stretch>
        </p:blipFill>
        <p:spPr>
          <a:xfrm>
            <a:off x="9848471" y="125367"/>
            <a:ext cx="1099803" cy="906363"/>
          </a:xfrm>
          <a:prstGeom prst="rect">
            <a:avLst/>
          </a:prstGeom>
          <a:ln/>
        </p:spPr>
      </p:pic>
      <p:pic>
        <p:nvPicPr>
          <p:cNvPr id="20" name="Picture 19">
            <a:extLst>
              <a:ext uri="{FF2B5EF4-FFF2-40B4-BE49-F238E27FC236}">
                <a16:creationId xmlns:a16="http://schemas.microsoft.com/office/drawing/2014/main" id="{6B158A64-5039-48C0-8B57-6EF48C5BCFA0}"/>
              </a:ext>
            </a:extLst>
          </p:cNvPr>
          <p:cNvPicPr>
            <a:picLocks noChangeAspect="1"/>
          </p:cNvPicPr>
          <p:nvPr/>
        </p:nvPicPr>
        <p:blipFill>
          <a:blip r:embed="rId4"/>
          <a:stretch>
            <a:fillRect/>
          </a:stretch>
        </p:blipFill>
        <p:spPr>
          <a:xfrm>
            <a:off x="0" y="0"/>
            <a:ext cx="2406316" cy="914400"/>
          </a:xfrm>
          <a:prstGeom prst="rect">
            <a:avLst/>
          </a:prstGeom>
        </p:spPr>
      </p:pic>
      <p:pic>
        <p:nvPicPr>
          <p:cNvPr id="21" name="Picture 1">
            <a:extLst>
              <a:ext uri="{FF2B5EF4-FFF2-40B4-BE49-F238E27FC236}">
                <a16:creationId xmlns:a16="http://schemas.microsoft.com/office/drawing/2014/main" id="{DA158C37-B876-4FAA-8704-6D6B8E22A9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704" b="6033"/>
          <a:stretch/>
        </p:blipFill>
        <p:spPr bwMode="auto">
          <a:xfrm>
            <a:off x="9228474" y="2041688"/>
            <a:ext cx="2406316" cy="277462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CE6774C-7B4C-4B8C-8751-8B5AB26E2484}"/>
              </a:ext>
            </a:extLst>
          </p:cNvPr>
          <p:cNvSpPr/>
          <p:nvPr/>
        </p:nvSpPr>
        <p:spPr>
          <a:xfrm>
            <a:off x="9739487" y="5022650"/>
            <a:ext cx="1384290"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Results in App</a:t>
            </a:r>
            <a:endParaRPr lang="en-IN" sz="1500" dirty="0"/>
          </a:p>
        </p:txBody>
      </p:sp>
    </p:spTree>
    <p:extLst>
      <p:ext uri="{BB962C8B-B14F-4D97-AF65-F5344CB8AC3E}">
        <p14:creationId xmlns:p14="http://schemas.microsoft.com/office/powerpoint/2010/main" val="15725629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8"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C6CD292-B5BF-4BD8-9A41-9EC78BBABC54}"/>
              </a:ext>
            </a:extLst>
          </p:cNvPr>
          <p:cNvSpPr/>
          <p:nvPr/>
        </p:nvSpPr>
        <p:spPr>
          <a:xfrm>
            <a:off x="4419862" y="301197"/>
            <a:ext cx="2155742" cy="648733"/>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Result </a:t>
            </a:r>
            <a:endParaRPr lang="en-IN" sz="26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9389FBA8-73BE-4F71-88CA-38A989DEE7E8}"/>
              </a:ext>
            </a:extLst>
          </p:cNvPr>
          <p:cNvGraphicFramePr>
            <a:graphicFrameLocks noGrp="1"/>
          </p:cNvGraphicFramePr>
          <p:nvPr>
            <p:extLst>
              <p:ext uri="{D42A27DB-BD31-4B8C-83A1-F6EECF244321}">
                <p14:modId xmlns:p14="http://schemas.microsoft.com/office/powerpoint/2010/main" val="2670135547"/>
              </p:ext>
            </p:extLst>
          </p:nvPr>
        </p:nvGraphicFramePr>
        <p:xfrm>
          <a:off x="739984" y="1798375"/>
          <a:ext cx="3512871" cy="2895406"/>
        </p:xfrm>
        <a:graphic>
          <a:graphicData uri="http://schemas.openxmlformats.org/drawingml/2006/table">
            <a:tbl>
              <a:tblPr firstRow="1" firstCol="1" bandRow="1">
                <a:tableStyleId>{5940675A-B579-460E-94D1-54222C63F5DA}</a:tableStyleId>
              </a:tblPr>
              <a:tblGrid>
                <a:gridCol w="1170957">
                  <a:extLst>
                    <a:ext uri="{9D8B030D-6E8A-4147-A177-3AD203B41FA5}">
                      <a16:colId xmlns:a16="http://schemas.microsoft.com/office/drawing/2014/main" val="3758842536"/>
                    </a:ext>
                  </a:extLst>
                </a:gridCol>
                <a:gridCol w="1170957">
                  <a:extLst>
                    <a:ext uri="{9D8B030D-6E8A-4147-A177-3AD203B41FA5}">
                      <a16:colId xmlns:a16="http://schemas.microsoft.com/office/drawing/2014/main" val="413181257"/>
                    </a:ext>
                  </a:extLst>
                </a:gridCol>
                <a:gridCol w="1170957">
                  <a:extLst>
                    <a:ext uri="{9D8B030D-6E8A-4147-A177-3AD203B41FA5}">
                      <a16:colId xmlns:a16="http://schemas.microsoft.com/office/drawing/2014/main" val="1916194258"/>
                    </a:ext>
                  </a:extLst>
                </a:gridCol>
              </a:tblGrid>
              <a:tr h="479678">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Sl. No</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BPM</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SpO2</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8750931"/>
                  </a:ext>
                </a:extLst>
              </a:tr>
              <a:tr h="497016">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01</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60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96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6842797"/>
                  </a:ext>
                </a:extLst>
              </a:tr>
              <a:tr h="479678">
                <a:tc>
                  <a:txBody>
                    <a:bodyPr/>
                    <a:lstStyle/>
                    <a:p>
                      <a:pPr algn="ctr">
                        <a:lnSpc>
                          <a:spcPct val="150000"/>
                        </a:lnSpc>
                        <a:spcAft>
                          <a:spcPts val="0"/>
                        </a:spcAft>
                      </a:pPr>
                      <a:r>
                        <a:rPr lang="en-IN" sz="1600" b="1">
                          <a:effectLst/>
                          <a:latin typeface="Times New Roman" panose="02020603050405020304" pitchFamily="18" charset="0"/>
                          <a:cs typeface="Times New Roman" panose="02020603050405020304" pitchFamily="18" charset="0"/>
                        </a:rPr>
                        <a:t>02</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75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98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77108354"/>
                  </a:ext>
                </a:extLst>
              </a:tr>
              <a:tr h="479678">
                <a:tc>
                  <a:txBody>
                    <a:bodyPr/>
                    <a:lstStyle/>
                    <a:p>
                      <a:pPr algn="ctr">
                        <a:lnSpc>
                          <a:spcPct val="150000"/>
                        </a:lnSpc>
                        <a:spcAft>
                          <a:spcPts val="0"/>
                        </a:spcAft>
                      </a:pPr>
                      <a:r>
                        <a:rPr lang="en-IN" sz="1600" b="1">
                          <a:effectLst/>
                          <a:latin typeface="Times New Roman" panose="02020603050405020304" pitchFamily="18" charset="0"/>
                          <a:cs typeface="Times New Roman" panose="02020603050405020304" pitchFamily="18" charset="0"/>
                        </a:rPr>
                        <a:t>03</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84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97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12720201"/>
                  </a:ext>
                </a:extLst>
              </a:tr>
              <a:tr h="479678">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04</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a:effectLst/>
                          <a:latin typeface="Times New Roman" panose="02020603050405020304" pitchFamily="18" charset="0"/>
                          <a:cs typeface="Times New Roman" panose="02020603050405020304" pitchFamily="18" charset="0"/>
                        </a:rPr>
                        <a:t>77</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87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08420711"/>
                  </a:ext>
                </a:extLst>
              </a:tr>
              <a:tr h="479678">
                <a:tc>
                  <a:txBody>
                    <a:bodyPr/>
                    <a:lstStyle/>
                    <a:p>
                      <a:pPr algn="ctr">
                        <a:lnSpc>
                          <a:spcPct val="150000"/>
                        </a:lnSpc>
                        <a:spcAft>
                          <a:spcPts val="0"/>
                        </a:spcAft>
                      </a:pPr>
                      <a:r>
                        <a:rPr lang="en-IN" sz="1600" b="1" dirty="0">
                          <a:effectLst/>
                          <a:latin typeface="Times New Roman" panose="02020603050405020304" pitchFamily="18" charset="0"/>
                          <a:cs typeface="Times New Roman" panose="02020603050405020304" pitchFamily="18" charset="0"/>
                        </a:rPr>
                        <a:t>05</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a:effectLst/>
                          <a:latin typeface="Times New Roman" panose="02020603050405020304" pitchFamily="18" charset="0"/>
                          <a:cs typeface="Times New Roman" panose="02020603050405020304" pitchFamily="18" charset="0"/>
                        </a:rPr>
                        <a:t>87</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Aft>
                          <a:spcPts val="0"/>
                        </a:spcAft>
                      </a:pPr>
                      <a:r>
                        <a:rPr lang="en-IN" sz="1600" dirty="0">
                          <a:effectLst/>
                          <a:latin typeface="Times New Roman" panose="02020603050405020304" pitchFamily="18" charset="0"/>
                          <a:cs typeface="Times New Roman" panose="02020603050405020304" pitchFamily="18" charset="0"/>
                        </a:rPr>
                        <a:t>90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714919"/>
                  </a:ext>
                </a:extLst>
              </a:tr>
            </a:tbl>
          </a:graphicData>
        </a:graphic>
      </p:graphicFrame>
      <p:sp>
        <p:nvSpPr>
          <p:cNvPr id="3" name="Rectangle 2">
            <a:extLst>
              <a:ext uri="{FF2B5EF4-FFF2-40B4-BE49-F238E27FC236}">
                <a16:creationId xmlns:a16="http://schemas.microsoft.com/office/drawing/2014/main" id="{57737C51-4386-4922-A2B2-E1F2EAA0810F}"/>
              </a:ext>
            </a:extLst>
          </p:cNvPr>
          <p:cNvSpPr/>
          <p:nvPr/>
        </p:nvSpPr>
        <p:spPr>
          <a:xfrm>
            <a:off x="1185130" y="4887885"/>
            <a:ext cx="2622577"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Sleep apnea monitored values</a:t>
            </a:r>
            <a:endParaRPr lang="en-IN" sz="1500" dirty="0"/>
          </a:p>
        </p:txBody>
      </p:sp>
      <p:pic>
        <p:nvPicPr>
          <p:cNvPr id="16" name="Picture 15">
            <a:extLst>
              <a:ext uri="{FF2B5EF4-FFF2-40B4-BE49-F238E27FC236}">
                <a16:creationId xmlns:a16="http://schemas.microsoft.com/office/drawing/2014/main" id="{E6169D75-0DFA-4314-82B6-B9EFAA520F1F}"/>
              </a:ext>
            </a:extLst>
          </p:cNvPr>
          <p:cNvPicPr>
            <a:picLocks noChangeAspect="1"/>
          </p:cNvPicPr>
          <p:nvPr/>
        </p:nvPicPr>
        <p:blipFill rotWithShape="1">
          <a:blip r:embed="rId3" cstate="print"/>
          <a:srcRect l="11229" t="21005" b="8136"/>
          <a:stretch/>
        </p:blipFill>
        <p:spPr>
          <a:xfrm>
            <a:off x="5080610" y="1710911"/>
            <a:ext cx="2582645" cy="3022904"/>
          </a:xfrm>
          <a:prstGeom prst="rect">
            <a:avLst/>
          </a:prstGeom>
        </p:spPr>
      </p:pic>
      <p:sp>
        <p:nvSpPr>
          <p:cNvPr id="17" name="Rectangle 16">
            <a:extLst>
              <a:ext uri="{FF2B5EF4-FFF2-40B4-BE49-F238E27FC236}">
                <a16:creationId xmlns:a16="http://schemas.microsoft.com/office/drawing/2014/main" id="{E4E54B48-D042-442A-9EEB-C99D7CC807AA}"/>
              </a:ext>
            </a:extLst>
          </p:cNvPr>
          <p:cNvSpPr/>
          <p:nvPr/>
        </p:nvSpPr>
        <p:spPr>
          <a:xfrm>
            <a:off x="5782203" y="4886215"/>
            <a:ext cx="1478610"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Model Working</a:t>
            </a:r>
            <a:endParaRPr lang="en-IN" sz="1500" dirty="0"/>
          </a:p>
        </p:txBody>
      </p:sp>
      <p:pic>
        <p:nvPicPr>
          <p:cNvPr id="20" name="image10.png">
            <a:extLst>
              <a:ext uri="{FF2B5EF4-FFF2-40B4-BE49-F238E27FC236}">
                <a16:creationId xmlns:a16="http://schemas.microsoft.com/office/drawing/2014/main" id="{1724DE83-2D3F-41C0-95F8-F639683DD300}"/>
              </a:ext>
            </a:extLst>
          </p:cNvPr>
          <p:cNvPicPr/>
          <p:nvPr/>
        </p:nvPicPr>
        <p:blipFill>
          <a:blip r:embed="rId4" cstate="print"/>
          <a:srcRect/>
          <a:stretch>
            <a:fillRect/>
          </a:stretch>
        </p:blipFill>
        <p:spPr>
          <a:xfrm>
            <a:off x="9848471" y="125367"/>
            <a:ext cx="1099803" cy="906363"/>
          </a:xfrm>
          <a:prstGeom prst="rect">
            <a:avLst/>
          </a:prstGeom>
          <a:ln/>
        </p:spPr>
      </p:pic>
      <p:pic>
        <p:nvPicPr>
          <p:cNvPr id="21" name="Picture 20">
            <a:extLst>
              <a:ext uri="{FF2B5EF4-FFF2-40B4-BE49-F238E27FC236}">
                <a16:creationId xmlns:a16="http://schemas.microsoft.com/office/drawing/2014/main" id="{A1358C8E-8A7D-4898-992B-14A8781B3C79}"/>
              </a:ext>
            </a:extLst>
          </p:cNvPr>
          <p:cNvPicPr>
            <a:picLocks noChangeAspect="1"/>
          </p:cNvPicPr>
          <p:nvPr/>
        </p:nvPicPr>
        <p:blipFill>
          <a:blip r:embed="rId5"/>
          <a:stretch>
            <a:fillRect/>
          </a:stretch>
        </p:blipFill>
        <p:spPr>
          <a:xfrm>
            <a:off x="0" y="0"/>
            <a:ext cx="3030584" cy="1151622"/>
          </a:xfrm>
          <a:prstGeom prst="rect">
            <a:avLst/>
          </a:prstGeom>
        </p:spPr>
      </p:pic>
      <p:sp>
        <p:nvSpPr>
          <p:cNvPr id="5" name="AutoShape 2" descr="blob:https://web.whatsapp.com/851b9230-32a4-4504-8704-dd86ac855e50">
            <a:extLst>
              <a:ext uri="{FF2B5EF4-FFF2-40B4-BE49-F238E27FC236}">
                <a16:creationId xmlns:a16="http://schemas.microsoft.com/office/drawing/2014/main" id="{8629E2B5-2F77-478D-9DC1-9FE5516952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4" descr="blob:https://web.whatsapp.com/851b9230-32a4-4504-8704-dd86ac855e50">
            <a:extLst>
              <a:ext uri="{FF2B5EF4-FFF2-40B4-BE49-F238E27FC236}">
                <a16:creationId xmlns:a16="http://schemas.microsoft.com/office/drawing/2014/main" id="{92929413-06E5-4290-88F1-576EBE23281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EBE72604-0CE1-41C0-84C2-C847DC03C65C}"/>
              </a:ext>
            </a:extLst>
          </p:cNvPr>
          <p:cNvPicPr>
            <a:picLocks noChangeAspect="1"/>
          </p:cNvPicPr>
          <p:nvPr/>
        </p:nvPicPr>
        <p:blipFill>
          <a:blip r:embed="rId6"/>
          <a:stretch>
            <a:fillRect/>
          </a:stretch>
        </p:blipFill>
        <p:spPr>
          <a:xfrm>
            <a:off x="8000784" y="1948439"/>
            <a:ext cx="3634006" cy="2547847"/>
          </a:xfrm>
          <a:prstGeom prst="rect">
            <a:avLst/>
          </a:prstGeom>
        </p:spPr>
      </p:pic>
      <p:sp>
        <p:nvSpPr>
          <p:cNvPr id="11" name="AutoShape 6" descr="blob:https://web.whatsapp.com/851b9230-32a4-4504-8704-dd86ac855e50">
            <a:extLst>
              <a:ext uri="{FF2B5EF4-FFF2-40B4-BE49-F238E27FC236}">
                <a16:creationId xmlns:a16="http://schemas.microsoft.com/office/drawing/2014/main" id="{1655289E-97F0-438E-9458-0E998FDE2C3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Rectangle 17">
            <a:extLst>
              <a:ext uri="{FF2B5EF4-FFF2-40B4-BE49-F238E27FC236}">
                <a16:creationId xmlns:a16="http://schemas.microsoft.com/office/drawing/2014/main" id="{88F5EC34-EAC4-4DB0-A697-F7A837166C6D}"/>
              </a:ext>
            </a:extLst>
          </p:cNvPr>
          <p:cNvSpPr/>
          <p:nvPr/>
        </p:nvSpPr>
        <p:spPr>
          <a:xfrm>
            <a:off x="8271530" y="4886214"/>
            <a:ext cx="3092513"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Results Displayed in Model Display</a:t>
            </a:r>
            <a:endParaRPr lang="en-IN" sz="1500" dirty="0"/>
          </a:p>
        </p:txBody>
      </p:sp>
    </p:spTree>
    <p:extLst>
      <p:ext uri="{BB962C8B-B14F-4D97-AF65-F5344CB8AC3E}">
        <p14:creationId xmlns:p14="http://schemas.microsoft.com/office/powerpoint/2010/main" val="118958813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par>
                                <p:cTn id="17" presetID="16" presetClass="entr" presetSubtype="21"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4C6CD292-B5BF-4BD8-9A41-9EC78BBABC54}"/>
              </a:ext>
            </a:extLst>
          </p:cNvPr>
          <p:cNvSpPr/>
          <p:nvPr/>
        </p:nvSpPr>
        <p:spPr>
          <a:xfrm>
            <a:off x="4675387" y="350361"/>
            <a:ext cx="2155742" cy="648733"/>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latin typeface="Times New Roman" panose="02020603050405020304" pitchFamily="18" charset="0"/>
                <a:cs typeface="Times New Roman" panose="02020603050405020304" pitchFamily="18" charset="0"/>
              </a:rPr>
              <a:t>Result </a:t>
            </a:r>
            <a:endParaRPr lang="en-IN" sz="2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E2B41AF-AAD9-4312-8D4D-BD2225AA801D}"/>
              </a:ext>
            </a:extLst>
          </p:cNvPr>
          <p:cNvPicPr>
            <a:picLocks noChangeAspect="1"/>
          </p:cNvPicPr>
          <p:nvPr/>
        </p:nvPicPr>
        <p:blipFill>
          <a:blip r:embed="rId5" cstate="print"/>
          <a:stretch>
            <a:fillRect/>
          </a:stretch>
        </p:blipFill>
        <p:spPr>
          <a:xfrm>
            <a:off x="840952" y="1619317"/>
            <a:ext cx="2641654" cy="3426816"/>
          </a:xfrm>
          <a:prstGeom prst="rect">
            <a:avLst/>
          </a:prstGeom>
        </p:spPr>
      </p:pic>
      <p:sp>
        <p:nvSpPr>
          <p:cNvPr id="3" name="Rectangle 2">
            <a:extLst>
              <a:ext uri="{FF2B5EF4-FFF2-40B4-BE49-F238E27FC236}">
                <a16:creationId xmlns:a16="http://schemas.microsoft.com/office/drawing/2014/main" id="{5B3B5B5B-2AAB-4EFF-8476-0F609C21D3EF}"/>
              </a:ext>
            </a:extLst>
          </p:cNvPr>
          <p:cNvSpPr/>
          <p:nvPr/>
        </p:nvSpPr>
        <p:spPr>
          <a:xfrm>
            <a:off x="1469923" y="5171228"/>
            <a:ext cx="138371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Final Model</a:t>
            </a:r>
            <a:endParaRPr lang="en-IN" b="1" dirty="0">
              <a:latin typeface="Times New Roman" panose="02020603050405020304" pitchFamily="18" charset="0"/>
              <a:cs typeface="Times New Roman" panose="02020603050405020304" pitchFamily="18" charset="0"/>
            </a:endParaRPr>
          </a:p>
        </p:txBody>
      </p:sp>
      <p:pic>
        <p:nvPicPr>
          <p:cNvPr id="16" name="image10.png">
            <a:extLst>
              <a:ext uri="{FF2B5EF4-FFF2-40B4-BE49-F238E27FC236}">
                <a16:creationId xmlns:a16="http://schemas.microsoft.com/office/drawing/2014/main" id="{9EEB4404-52D6-4DAB-A784-BC62981904F2}"/>
              </a:ext>
            </a:extLst>
          </p:cNvPr>
          <p:cNvPicPr/>
          <p:nvPr/>
        </p:nvPicPr>
        <p:blipFill>
          <a:blip r:embed="rId6" cstate="print"/>
          <a:srcRect/>
          <a:stretch>
            <a:fillRect/>
          </a:stretch>
        </p:blipFill>
        <p:spPr>
          <a:xfrm>
            <a:off x="9848471" y="125367"/>
            <a:ext cx="1099803" cy="906363"/>
          </a:xfrm>
          <a:prstGeom prst="rect">
            <a:avLst/>
          </a:prstGeom>
          <a:ln/>
        </p:spPr>
      </p:pic>
      <p:pic>
        <p:nvPicPr>
          <p:cNvPr id="12" name="Picture 11">
            <a:extLst>
              <a:ext uri="{FF2B5EF4-FFF2-40B4-BE49-F238E27FC236}">
                <a16:creationId xmlns:a16="http://schemas.microsoft.com/office/drawing/2014/main" id="{A1358C8E-8A7D-4898-992B-14A8781B3C79}"/>
              </a:ext>
            </a:extLst>
          </p:cNvPr>
          <p:cNvPicPr>
            <a:picLocks noChangeAspect="1"/>
          </p:cNvPicPr>
          <p:nvPr/>
        </p:nvPicPr>
        <p:blipFill>
          <a:blip r:embed="rId7"/>
          <a:stretch>
            <a:fillRect/>
          </a:stretch>
        </p:blipFill>
        <p:spPr>
          <a:xfrm>
            <a:off x="0" y="0"/>
            <a:ext cx="3030584" cy="1151622"/>
          </a:xfrm>
          <a:prstGeom prst="rect">
            <a:avLst/>
          </a:prstGeom>
        </p:spPr>
      </p:pic>
      <p:pic>
        <p:nvPicPr>
          <p:cNvPr id="5" name="WhatsApp Video 2025-09-17 at 7.53.27 AM">
            <a:hlinkClick r:id="" action="ppaction://media"/>
            <a:extLst>
              <a:ext uri="{FF2B5EF4-FFF2-40B4-BE49-F238E27FC236}">
                <a16:creationId xmlns:a16="http://schemas.microsoft.com/office/drawing/2014/main" id="{966DA885-05D6-4367-9BB7-F7E8DF97828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431489" y="1619316"/>
            <a:ext cx="6054041" cy="3426815"/>
          </a:xfrm>
          <a:prstGeom prst="rect">
            <a:avLst/>
          </a:prstGeom>
        </p:spPr>
      </p:pic>
      <p:sp>
        <p:nvSpPr>
          <p:cNvPr id="13" name="Rectangle 12">
            <a:extLst>
              <a:ext uri="{FF2B5EF4-FFF2-40B4-BE49-F238E27FC236}">
                <a16:creationId xmlns:a16="http://schemas.microsoft.com/office/drawing/2014/main" id="{F00C7133-BBD9-487C-A420-1375884DDC55}"/>
              </a:ext>
            </a:extLst>
          </p:cNvPr>
          <p:cNvSpPr/>
          <p:nvPr/>
        </p:nvSpPr>
        <p:spPr>
          <a:xfrm>
            <a:off x="6788031" y="5171228"/>
            <a:ext cx="1478610" cy="323165"/>
          </a:xfrm>
          <a:prstGeom prst="rect">
            <a:avLst/>
          </a:prstGeom>
        </p:spPr>
        <p:txBody>
          <a:bodyPr wrap="none">
            <a:spAutoFit/>
          </a:bodyPr>
          <a:lstStyle/>
          <a:p>
            <a:r>
              <a:rPr lang="en-IN" sz="1500" b="1" dirty="0">
                <a:latin typeface="Times New Roman" panose="02020603050405020304" pitchFamily="18" charset="0"/>
                <a:ea typeface="Times New Roman" panose="02020603050405020304" pitchFamily="18" charset="0"/>
              </a:rPr>
              <a:t>Model Working</a:t>
            </a:r>
            <a:endParaRPr lang="en-IN" sz="1500" dirty="0"/>
          </a:p>
        </p:txBody>
      </p:sp>
    </p:spTree>
    <p:extLst>
      <p:ext uri="{BB962C8B-B14F-4D97-AF65-F5344CB8AC3E}">
        <p14:creationId xmlns:p14="http://schemas.microsoft.com/office/powerpoint/2010/main" val="24098914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5947" fill="hold"/>
                                        <p:tgtEl>
                                          <p:spTgt spid="5"/>
                                        </p:tgtEl>
                                      </p:cBhvr>
                                    </p:cmd>
                                  </p:childTnLst>
                                </p:cTn>
                              </p:par>
                              <p:par>
                                <p:cTn id="21" presetID="16" presetClass="entr" presetSubtype="2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childTnLst>
        </p:cTn>
      </p:par>
    </p:tnLst>
    <p:bldLst>
      <p:bldP spid="15" grpId="0" animBg="1"/>
      <p:bldP spid="3"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BUDGET</a:t>
            </a:r>
            <a:endParaRPr lang="en-IN" sz="2200"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F22F7774-073D-4457-B380-BA8F9DE62210}"/>
              </a:ext>
            </a:extLst>
          </p:cNvPr>
          <p:cNvGraphicFramePr>
            <a:graphicFrameLocks noGrp="1"/>
          </p:cNvGraphicFramePr>
          <p:nvPr>
            <p:extLst>
              <p:ext uri="{D42A27DB-BD31-4B8C-83A1-F6EECF244321}">
                <p14:modId xmlns:p14="http://schemas.microsoft.com/office/powerpoint/2010/main" val="3924398932"/>
              </p:ext>
            </p:extLst>
          </p:nvPr>
        </p:nvGraphicFramePr>
        <p:xfrm>
          <a:off x="2154660" y="2040835"/>
          <a:ext cx="8078239" cy="2757882"/>
        </p:xfrm>
        <a:graphic>
          <a:graphicData uri="http://schemas.openxmlformats.org/drawingml/2006/table">
            <a:tbl>
              <a:tblPr firstRow="1" firstCol="1" lastRow="1" lastCol="1" bandRow="1" bandCol="1">
                <a:tableStyleId>{5940675A-B579-460E-94D1-54222C63F5DA}</a:tableStyleId>
              </a:tblPr>
              <a:tblGrid>
                <a:gridCol w="939720">
                  <a:extLst>
                    <a:ext uri="{9D8B030D-6E8A-4147-A177-3AD203B41FA5}">
                      <a16:colId xmlns:a16="http://schemas.microsoft.com/office/drawing/2014/main" val="1035143026"/>
                    </a:ext>
                  </a:extLst>
                </a:gridCol>
                <a:gridCol w="4408168">
                  <a:extLst>
                    <a:ext uri="{9D8B030D-6E8A-4147-A177-3AD203B41FA5}">
                      <a16:colId xmlns:a16="http://schemas.microsoft.com/office/drawing/2014/main" val="767293052"/>
                    </a:ext>
                  </a:extLst>
                </a:gridCol>
                <a:gridCol w="2730351">
                  <a:extLst>
                    <a:ext uri="{9D8B030D-6E8A-4147-A177-3AD203B41FA5}">
                      <a16:colId xmlns:a16="http://schemas.microsoft.com/office/drawing/2014/main" val="1055834755"/>
                    </a:ext>
                  </a:extLst>
                </a:gridCol>
              </a:tblGrid>
              <a:tr h="604802">
                <a:tc>
                  <a:txBody>
                    <a:bodyPr/>
                    <a:lstStyle/>
                    <a:p>
                      <a:pPr marL="115570" marR="111760" indent="60960">
                        <a:lnSpc>
                          <a:spcPct val="151000"/>
                        </a:lnSpc>
                        <a:spcAft>
                          <a:spcPts val="0"/>
                        </a:spcAft>
                      </a:pPr>
                      <a:r>
                        <a:rPr lang="en-US" sz="1800" b="1" spc="-30" dirty="0">
                          <a:effectLst/>
                          <a:latin typeface="Times New Roman" panose="02020603050405020304" pitchFamily="18" charset="0"/>
                          <a:cs typeface="Times New Roman" panose="02020603050405020304" pitchFamily="18" charset="0"/>
                        </a:rPr>
                        <a:t>SI </a:t>
                      </a:r>
                      <a:r>
                        <a:rPr lang="en-US" sz="1800" b="1" spc="-20" dirty="0">
                          <a:effectLst/>
                          <a:latin typeface="Times New Roman" panose="02020603050405020304" pitchFamily="18" charset="0"/>
                          <a:cs typeface="Times New Roman" panose="02020603050405020304" pitchFamily="18" charset="0"/>
                        </a:rPr>
                        <a:t>NO.</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35" algn="ctr">
                        <a:spcBef>
                          <a:spcPts val="990"/>
                        </a:spcBef>
                        <a:spcAft>
                          <a:spcPts val="0"/>
                        </a:spcAft>
                      </a:pPr>
                      <a:r>
                        <a:rPr lang="en-US" sz="1800" b="1" spc="-10">
                          <a:effectLst/>
                          <a:latin typeface="Times New Roman" panose="02020603050405020304" pitchFamily="18" charset="0"/>
                          <a:cs typeface="Times New Roman" panose="02020603050405020304" pitchFamily="18" charset="0"/>
                        </a:rPr>
                        <a:t>Description</a:t>
                      </a:r>
                      <a:endParaRPr lang="en-IN"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59055" algn="r">
                        <a:spcBef>
                          <a:spcPts val="1015"/>
                        </a:spcBef>
                        <a:spcAft>
                          <a:spcPts val="0"/>
                        </a:spcAft>
                      </a:pPr>
                      <a:r>
                        <a:rPr lang="en-US" sz="1800" b="1" dirty="0">
                          <a:effectLst/>
                          <a:latin typeface="Times New Roman" panose="02020603050405020304" pitchFamily="18" charset="0"/>
                          <a:cs typeface="Times New Roman" panose="02020603050405020304" pitchFamily="18" charset="0"/>
                        </a:rPr>
                        <a:t>Cost</a:t>
                      </a:r>
                      <a:r>
                        <a:rPr lang="en-US" sz="1800" b="1" spc="-10" dirty="0">
                          <a:effectLst/>
                          <a:latin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cs typeface="Times New Roman" panose="02020603050405020304" pitchFamily="18" charset="0"/>
                        </a:rPr>
                        <a:t>in </a:t>
                      </a:r>
                      <a:r>
                        <a:rPr lang="en-US" sz="1800" b="1" spc="-50" dirty="0">
                          <a:effectLst/>
                          <a:latin typeface="Times New Roman" panose="02020603050405020304" pitchFamily="18" charset="0"/>
                          <a:cs typeface="Times New Roman" panose="02020603050405020304" pitchFamily="18" charset="0"/>
                        </a:rPr>
                        <a:t>₹</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3203833"/>
                  </a:ext>
                </a:extLst>
              </a:tr>
              <a:tr h="330344">
                <a:tc>
                  <a:txBody>
                    <a:bodyPr/>
                    <a:lstStyle/>
                    <a:p>
                      <a:pPr marL="1905" marR="1905" algn="ctr">
                        <a:lnSpc>
                          <a:spcPts val="1340"/>
                        </a:lnSpc>
                        <a:spcAft>
                          <a:spcPts val="0"/>
                        </a:spcAft>
                      </a:pPr>
                      <a:r>
                        <a:rPr lang="en-US" sz="1800" spc="-50">
                          <a:effectLs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ts val="134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Hardware components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0960" algn="r">
                        <a:lnSpc>
                          <a:spcPts val="1340"/>
                        </a:lnSpc>
                        <a:spcAft>
                          <a:spcPts val="0"/>
                        </a:spcAft>
                      </a:pPr>
                      <a:r>
                        <a:rPr lang="en-US" sz="1800" spc="-25" dirty="0">
                          <a:effectLst/>
                          <a:latin typeface="Times New Roman" panose="02020603050405020304" pitchFamily="18" charset="0"/>
                          <a:cs typeface="Times New Roman" panose="02020603050405020304" pitchFamily="18" charset="0"/>
                        </a:rPr>
                        <a:t>10,000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40181807"/>
                  </a:ext>
                </a:extLst>
              </a:tr>
              <a:tr h="330344">
                <a:tc>
                  <a:txBody>
                    <a:bodyPr/>
                    <a:lstStyle/>
                    <a:p>
                      <a:pPr marL="1905" marR="1905" algn="ctr">
                        <a:lnSpc>
                          <a:spcPts val="1340"/>
                        </a:lnSpc>
                        <a:spcAft>
                          <a:spcPts val="0"/>
                        </a:spcAft>
                      </a:pPr>
                      <a:r>
                        <a:rPr lang="en-US" sz="1800" spc="-50">
                          <a:effectLs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ts val="134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Fabrication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0960" algn="r">
                        <a:lnSpc>
                          <a:spcPts val="1340"/>
                        </a:lnSpc>
                        <a:spcAft>
                          <a:spcPts val="0"/>
                        </a:spcAft>
                      </a:pPr>
                      <a:r>
                        <a:rPr lang="en-US" sz="1800" spc="-25" dirty="0">
                          <a:effectLst/>
                          <a:latin typeface="Times New Roman" panose="02020603050405020304" pitchFamily="18" charset="0"/>
                          <a:cs typeface="Times New Roman" panose="02020603050405020304" pitchFamily="18" charset="0"/>
                        </a:rPr>
                        <a:t>6,000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59434391"/>
                  </a:ext>
                </a:extLst>
              </a:tr>
              <a:tr h="327652">
                <a:tc>
                  <a:txBody>
                    <a:bodyPr/>
                    <a:lstStyle/>
                    <a:p>
                      <a:pPr marL="1905" marR="1905" algn="ctr">
                        <a:lnSpc>
                          <a:spcPts val="1340"/>
                        </a:lnSpc>
                        <a:spcAft>
                          <a:spcPts val="0"/>
                        </a:spcAft>
                      </a:pPr>
                      <a:r>
                        <a:rPr lang="en-US" sz="1800" spc="-50">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ts val="1340"/>
                        </a:lnSpc>
                        <a:spcAft>
                          <a:spcPts val="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3D-Design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0960" algn="r">
                        <a:lnSpc>
                          <a:spcPts val="1340"/>
                        </a:lnSpc>
                        <a:spcAft>
                          <a:spcPts val="0"/>
                        </a:spcAft>
                      </a:pPr>
                      <a:r>
                        <a:rPr lang="en-US" sz="1800" spc="-25" dirty="0">
                          <a:effectLst/>
                          <a:latin typeface="Times New Roman" panose="02020603050405020304" pitchFamily="18" charset="0"/>
                          <a:cs typeface="Times New Roman" panose="02020603050405020304" pitchFamily="18" charset="0"/>
                        </a:rPr>
                        <a:t>41,300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68009449"/>
                  </a:ext>
                </a:extLst>
              </a:tr>
              <a:tr h="330344">
                <a:tc>
                  <a:txBody>
                    <a:bodyPr/>
                    <a:lstStyle/>
                    <a:p>
                      <a:pPr marL="2540" marR="1905" algn="ctr">
                        <a:lnSpc>
                          <a:spcPts val="1365"/>
                        </a:lnSpc>
                        <a:spcAft>
                          <a:spcPts val="0"/>
                        </a:spcAft>
                      </a:pPr>
                      <a:r>
                        <a:rPr lang="en-US" sz="1800" spc="-25">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ts val="1365"/>
                        </a:lnSpc>
                        <a:spcAft>
                          <a:spcPts val="0"/>
                        </a:spcAft>
                      </a:pPr>
                      <a:r>
                        <a:rPr lang="en-US" sz="1800" spc="-10" dirty="0">
                          <a:effectLst/>
                          <a:latin typeface="Times New Roman" panose="02020603050405020304" pitchFamily="18" charset="0"/>
                          <a:cs typeface="Times New Roman" panose="02020603050405020304" pitchFamily="18" charset="0"/>
                        </a:rPr>
                        <a:t>Project Report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0960" algn="r">
                        <a:lnSpc>
                          <a:spcPts val="1365"/>
                        </a:lnSpc>
                        <a:spcAft>
                          <a:spcPts val="0"/>
                        </a:spcAft>
                      </a:pPr>
                      <a:r>
                        <a:rPr lang="en-US" sz="1800" spc="-25" dirty="0">
                          <a:effectLst/>
                          <a:latin typeface="Times New Roman" panose="02020603050405020304" pitchFamily="18" charset="0"/>
                          <a:cs typeface="Times New Roman" panose="02020603050405020304" pitchFamily="18" charset="0"/>
                        </a:rPr>
                        <a:t>1,000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30957829"/>
                  </a:ext>
                </a:extLst>
              </a:tr>
              <a:tr h="330344">
                <a:tc>
                  <a:txBody>
                    <a:bodyPr/>
                    <a:lstStyle/>
                    <a:p>
                      <a:pPr marL="1905" marR="1905" algn="ctr">
                        <a:lnSpc>
                          <a:spcPts val="1365"/>
                        </a:lnSpc>
                        <a:spcAft>
                          <a:spcPts val="0"/>
                        </a:spcAft>
                      </a:pPr>
                      <a:r>
                        <a:rPr lang="en-US" sz="1800" spc="-50">
                          <a:effectLst/>
                          <a:latin typeface="Times New Roman" panose="02020603050405020304" pitchFamily="18" charset="0"/>
                          <a:cs typeface="Times New Roman" panose="02020603050405020304" pitchFamily="18" charset="0"/>
                        </a:rPr>
                        <a:t>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675">
                        <a:lnSpc>
                          <a:spcPts val="1365"/>
                        </a:lnSpc>
                        <a:spcAft>
                          <a:spcPts val="0"/>
                        </a:spcAft>
                      </a:pPr>
                      <a:r>
                        <a:rPr lang="en-US" sz="1800" spc="-20" dirty="0">
                          <a:effectLst/>
                          <a:latin typeface="Times New Roman" panose="02020603050405020304" pitchFamily="18" charset="0"/>
                          <a:cs typeface="Times New Roman" panose="02020603050405020304" pitchFamily="18" charset="0"/>
                        </a:rPr>
                        <a:t>Miscellaneous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0960" algn="r">
                        <a:lnSpc>
                          <a:spcPts val="1365"/>
                        </a:lnSpc>
                        <a:spcAft>
                          <a:spcPts val="0"/>
                        </a:spcAft>
                      </a:pPr>
                      <a:r>
                        <a:rPr lang="en-US" sz="1800" spc="-25" dirty="0">
                          <a:effectLst/>
                          <a:latin typeface="Times New Roman" panose="02020603050405020304" pitchFamily="18" charset="0"/>
                          <a:cs typeface="Times New Roman" panose="02020603050405020304" pitchFamily="18" charset="0"/>
                        </a:rPr>
                        <a:t>10,000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20699186"/>
                  </a:ext>
                </a:extLst>
              </a:tr>
              <a:tr h="330344">
                <a:tc gridSpan="2">
                  <a:txBody>
                    <a:bodyPr/>
                    <a:lstStyle/>
                    <a:p>
                      <a:pPr marR="635" algn="ctr">
                        <a:lnSpc>
                          <a:spcPts val="1340"/>
                        </a:lnSpc>
                        <a:spcAft>
                          <a:spcPts val="0"/>
                        </a:spcAft>
                      </a:pPr>
                      <a:r>
                        <a:rPr lang="en-US" sz="1800" spc="-10" dirty="0">
                          <a:effectLst/>
                          <a:latin typeface="Times New Roman" panose="02020603050405020304" pitchFamily="18" charset="0"/>
                          <a:cs typeface="Times New Roman" panose="02020603050405020304" pitchFamily="18" charset="0"/>
                        </a:rPr>
                        <a:t>TOTAL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hMerge="1">
                  <a:txBody>
                    <a:bodyPr/>
                    <a:lstStyle/>
                    <a:p>
                      <a:endParaRPr lang="en-IN"/>
                    </a:p>
                  </a:txBody>
                  <a:tcPr/>
                </a:tc>
                <a:tc>
                  <a:txBody>
                    <a:bodyPr/>
                    <a:lstStyle/>
                    <a:p>
                      <a:pPr marR="58420" algn="r">
                        <a:lnSpc>
                          <a:spcPts val="1340"/>
                        </a:lnSpc>
                        <a:spcAft>
                          <a:spcPts val="0"/>
                        </a:spcAft>
                      </a:pPr>
                      <a:r>
                        <a:rPr lang="en-US" sz="1800" spc="-10" dirty="0">
                          <a:effectLst/>
                          <a:latin typeface="Times New Roman" panose="02020603050405020304" pitchFamily="18" charset="0"/>
                          <a:cs typeface="Times New Roman" panose="02020603050405020304" pitchFamily="18" charset="0"/>
                        </a:rPr>
                        <a:t>68,300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82861371"/>
                  </a:ext>
                </a:extLst>
              </a:tr>
            </a:tbl>
          </a:graphicData>
        </a:graphic>
      </p:graphicFrame>
      <p:pic>
        <p:nvPicPr>
          <p:cNvPr id="16" name="image10.png">
            <a:extLst>
              <a:ext uri="{FF2B5EF4-FFF2-40B4-BE49-F238E27FC236}">
                <a16:creationId xmlns:a16="http://schemas.microsoft.com/office/drawing/2014/main" id="{F0D0B0FB-14F8-43C1-95A3-806F6593AD8E}"/>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059511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TIMELINE</a:t>
            </a:r>
            <a:endParaRPr lang="en-IN" sz="2200"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9A234C17-4323-46F2-A286-5395A92C82D6}"/>
              </a:ext>
            </a:extLst>
          </p:cNvPr>
          <p:cNvGraphicFramePr>
            <a:graphicFrameLocks noGrp="1"/>
          </p:cNvGraphicFramePr>
          <p:nvPr>
            <p:extLst>
              <p:ext uri="{D42A27DB-BD31-4B8C-83A1-F6EECF244321}">
                <p14:modId xmlns:p14="http://schemas.microsoft.com/office/powerpoint/2010/main" val="2266893103"/>
              </p:ext>
            </p:extLst>
          </p:nvPr>
        </p:nvGraphicFramePr>
        <p:xfrm>
          <a:off x="795130" y="1187533"/>
          <a:ext cx="9952381" cy="4938423"/>
        </p:xfrm>
        <a:graphic>
          <a:graphicData uri="http://schemas.openxmlformats.org/drawingml/2006/table">
            <a:tbl>
              <a:tblPr firstRow="1" firstCol="1" lastRow="1" lastCol="1" bandRow="1" bandCol="1">
                <a:tableStyleId>{5940675A-B579-460E-94D1-54222C63F5DA}</a:tableStyleId>
              </a:tblPr>
              <a:tblGrid>
                <a:gridCol w="417752">
                  <a:extLst>
                    <a:ext uri="{9D8B030D-6E8A-4147-A177-3AD203B41FA5}">
                      <a16:colId xmlns:a16="http://schemas.microsoft.com/office/drawing/2014/main" val="3932388264"/>
                    </a:ext>
                  </a:extLst>
                </a:gridCol>
                <a:gridCol w="2777826">
                  <a:extLst>
                    <a:ext uri="{9D8B030D-6E8A-4147-A177-3AD203B41FA5}">
                      <a16:colId xmlns:a16="http://schemas.microsoft.com/office/drawing/2014/main" val="2274322201"/>
                    </a:ext>
                  </a:extLst>
                </a:gridCol>
                <a:gridCol w="845386">
                  <a:extLst>
                    <a:ext uri="{9D8B030D-6E8A-4147-A177-3AD203B41FA5}">
                      <a16:colId xmlns:a16="http://schemas.microsoft.com/office/drawing/2014/main" val="3735313007"/>
                    </a:ext>
                  </a:extLst>
                </a:gridCol>
                <a:gridCol w="854370">
                  <a:extLst>
                    <a:ext uri="{9D8B030D-6E8A-4147-A177-3AD203B41FA5}">
                      <a16:colId xmlns:a16="http://schemas.microsoft.com/office/drawing/2014/main" val="3995832693"/>
                    </a:ext>
                  </a:extLst>
                </a:gridCol>
                <a:gridCol w="846285">
                  <a:extLst>
                    <a:ext uri="{9D8B030D-6E8A-4147-A177-3AD203B41FA5}">
                      <a16:colId xmlns:a16="http://schemas.microsoft.com/office/drawing/2014/main" val="1982654791"/>
                    </a:ext>
                  </a:extLst>
                </a:gridCol>
                <a:gridCol w="845386">
                  <a:extLst>
                    <a:ext uri="{9D8B030D-6E8A-4147-A177-3AD203B41FA5}">
                      <a16:colId xmlns:a16="http://schemas.microsoft.com/office/drawing/2014/main" val="972318912"/>
                    </a:ext>
                  </a:extLst>
                </a:gridCol>
                <a:gridCol w="858863">
                  <a:extLst>
                    <a:ext uri="{9D8B030D-6E8A-4147-A177-3AD203B41FA5}">
                      <a16:colId xmlns:a16="http://schemas.microsoft.com/office/drawing/2014/main" val="20006"/>
                    </a:ext>
                  </a:extLst>
                </a:gridCol>
                <a:gridCol w="858863">
                  <a:extLst>
                    <a:ext uri="{9D8B030D-6E8A-4147-A177-3AD203B41FA5}">
                      <a16:colId xmlns:a16="http://schemas.microsoft.com/office/drawing/2014/main" val="342830201"/>
                    </a:ext>
                  </a:extLst>
                </a:gridCol>
                <a:gridCol w="823825">
                  <a:extLst>
                    <a:ext uri="{9D8B030D-6E8A-4147-A177-3AD203B41FA5}">
                      <a16:colId xmlns:a16="http://schemas.microsoft.com/office/drawing/2014/main" val="3377134454"/>
                    </a:ext>
                  </a:extLst>
                </a:gridCol>
                <a:gridCol w="823825">
                  <a:extLst>
                    <a:ext uri="{9D8B030D-6E8A-4147-A177-3AD203B41FA5}">
                      <a16:colId xmlns:a16="http://schemas.microsoft.com/office/drawing/2014/main" val="2712135315"/>
                    </a:ext>
                  </a:extLst>
                </a:gridCol>
              </a:tblGrid>
              <a:tr h="535250">
                <a:tc>
                  <a:txBody>
                    <a:bodyPr/>
                    <a:lstStyle/>
                    <a:p>
                      <a:pPr marL="109220">
                        <a:lnSpc>
                          <a:spcPts val="1365"/>
                        </a:lnSpc>
                        <a:spcAft>
                          <a:spcPts val="0"/>
                        </a:spcAft>
                      </a:pPr>
                      <a:r>
                        <a:rPr lang="en-US" sz="1600" spc="-25" dirty="0">
                          <a:effectLst/>
                          <a:latin typeface="Times New Roman" panose="02020603050405020304" pitchFamily="18" charset="0"/>
                          <a:cs typeface="Times New Roman" panose="02020603050405020304" pitchFamily="18" charset="0"/>
                        </a:rPr>
                        <a:t>SI</a:t>
                      </a:r>
                      <a:endParaRPr lang="en-IN" sz="1600" dirty="0">
                        <a:effectLst/>
                        <a:latin typeface="Times New Roman" panose="02020603050405020304" pitchFamily="18" charset="0"/>
                        <a:cs typeface="Times New Roman" panose="02020603050405020304" pitchFamily="18" charset="0"/>
                      </a:endParaRPr>
                    </a:p>
                    <a:p>
                      <a:pPr marL="66675">
                        <a:spcBef>
                          <a:spcPts val="1215"/>
                        </a:spcBef>
                        <a:spcAft>
                          <a:spcPts val="0"/>
                        </a:spcAft>
                      </a:pPr>
                      <a:r>
                        <a:rPr lang="en-US" sz="1600" spc="-25" dirty="0">
                          <a:effectLst/>
                          <a:latin typeface="Times New Roman" panose="02020603050405020304" pitchFamily="18" charset="0"/>
                          <a:cs typeface="Times New Roman" panose="02020603050405020304" pitchFamily="18" charset="0"/>
                        </a:rPr>
                        <a:t>NO</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R="635" algn="ctr">
                        <a:lnSpc>
                          <a:spcPts val="1365"/>
                        </a:lnSpc>
                        <a:spcAft>
                          <a:spcPts val="0"/>
                        </a:spcAft>
                      </a:pPr>
                      <a:r>
                        <a:rPr lang="en-US" sz="1600" spc="-1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cs typeface="Times New Roman" panose="02020603050405020304" pitchFamily="18" charset="0"/>
                      </a:endParaRPr>
                    </a:p>
                    <a:p>
                      <a:pPr marR="635" algn="ctr">
                        <a:lnSpc>
                          <a:spcPts val="1365"/>
                        </a:lnSpc>
                        <a:spcAft>
                          <a:spcPts val="0"/>
                        </a:spcAft>
                      </a:pPr>
                      <a:r>
                        <a:rPr lang="en-US" sz="1600" spc="-10">
                          <a:effectLst/>
                          <a:latin typeface="Times New Roman" panose="02020603050405020304" pitchFamily="18" charset="0"/>
                          <a:cs typeface="Times New Roman" panose="02020603050405020304" pitchFamily="18" charset="0"/>
                        </a:rPr>
                        <a:t>PHASES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spc="-25">
                          <a:effectLst/>
                          <a:latin typeface="Times New Roman" panose="02020603050405020304" pitchFamily="18" charset="0"/>
                          <a:cs typeface="Times New Roman" panose="02020603050405020304" pitchFamily="18" charset="0"/>
                        </a:rPr>
                        <a:t>Feb</a:t>
                      </a:r>
                      <a:endParaRPr lang="en-IN" sz="1600">
                        <a:effectLst/>
                        <a:latin typeface="Times New Roman" panose="02020603050405020304" pitchFamily="18" charset="0"/>
                        <a:cs typeface="Times New Roman" panose="02020603050405020304" pitchFamily="18" charset="0"/>
                      </a:endParaRPr>
                    </a:p>
                    <a:p>
                      <a:pPr marL="635" algn="ctr">
                        <a:lnSpc>
                          <a:spcPts val="1340"/>
                        </a:lnSpc>
                        <a:spcAft>
                          <a:spcPts val="0"/>
                        </a:spcAft>
                      </a:pPr>
                      <a:r>
                        <a:rPr lang="en-US" sz="1600" spc="-20">
                          <a:effectLst/>
                          <a:latin typeface="Times New Roman" panose="02020603050405020304" pitchFamily="18" charset="0"/>
                          <a:cs typeface="Times New Roman" panose="02020603050405020304" pitchFamily="18" charset="0"/>
                        </a:rPr>
                        <a:t>2025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March</a:t>
                      </a:r>
                      <a:endParaRPr lang="en-IN" sz="1600" dirty="0">
                        <a:effectLst/>
                        <a:latin typeface="Times New Roman" panose="02020603050405020304" pitchFamily="18" charset="0"/>
                        <a:cs typeface="Times New Roman" panose="02020603050405020304" pitchFamily="18" charset="0"/>
                      </a:endParaRPr>
                    </a:p>
                    <a:p>
                      <a:pPr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2025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spc="-25">
                          <a:effectLst/>
                          <a:latin typeface="Times New Roman" panose="02020603050405020304" pitchFamily="18" charset="0"/>
                          <a:cs typeface="Times New Roman" panose="02020603050405020304" pitchFamily="18" charset="0"/>
                        </a:rPr>
                        <a:t>April</a:t>
                      </a:r>
                      <a:endParaRPr lang="en-IN" sz="1600">
                        <a:effectLst/>
                        <a:latin typeface="Times New Roman" panose="02020603050405020304" pitchFamily="18" charset="0"/>
                        <a:cs typeface="Times New Roman" panose="02020603050405020304" pitchFamily="18" charset="0"/>
                      </a:endParaRPr>
                    </a:p>
                    <a:p>
                      <a:pPr marL="635" algn="ctr">
                        <a:lnSpc>
                          <a:spcPts val="1340"/>
                        </a:lnSpc>
                        <a:spcAft>
                          <a:spcPts val="0"/>
                        </a:spcAft>
                      </a:pPr>
                      <a:r>
                        <a:rPr lang="en-US" sz="1600" spc="-25">
                          <a:effectLst/>
                          <a:latin typeface="Times New Roman" panose="02020603050405020304" pitchFamily="18" charset="0"/>
                          <a:cs typeface="Times New Roman" panose="02020603050405020304" pitchFamily="18" charset="0"/>
                        </a:rPr>
                        <a:t>2025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spc="-25">
                          <a:effectLst/>
                          <a:latin typeface="Times New Roman" panose="02020603050405020304" pitchFamily="18" charset="0"/>
                          <a:cs typeface="Times New Roman" panose="02020603050405020304" pitchFamily="18" charset="0"/>
                        </a:rPr>
                        <a:t>May</a:t>
                      </a:r>
                      <a:endParaRPr lang="en-IN" sz="1600">
                        <a:effectLst/>
                        <a:latin typeface="Times New Roman" panose="02020603050405020304" pitchFamily="18" charset="0"/>
                        <a:cs typeface="Times New Roman" panose="02020603050405020304" pitchFamily="18" charset="0"/>
                      </a:endParaRPr>
                    </a:p>
                    <a:p>
                      <a:pPr marL="635" algn="ctr">
                        <a:lnSpc>
                          <a:spcPts val="1340"/>
                        </a:lnSpc>
                        <a:spcAft>
                          <a:spcPts val="0"/>
                        </a:spcAft>
                      </a:pPr>
                      <a:r>
                        <a:rPr lang="en-US" sz="1600" spc="-25">
                          <a:effectLst/>
                          <a:latin typeface="Times New Roman" panose="02020603050405020304" pitchFamily="18" charset="0"/>
                          <a:cs typeface="Times New Roman" panose="02020603050405020304" pitchFamily="18" charset="0"/>
                        </a:rPr>
                        <a:t>2025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June </a:t>
                      </a:r>
                    </a:p>
                    <a:p>
                      <a:pPr marL="635" algn="ctr">
                        <a:lnSpc>
                          <a:spcPts val="1340"/>
                        </a:lnSpc>
                        <a:spcAft>
                          <a:spcPts val="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2025</a:t>
                      </a:r>
                    </a:p>
                  </a:txBody>
                  <a:tcPr marL="0" marR="0" marT="0" marB="0" anchor="ctr"/>
                </a:tc>
                <a:tc>
                  <a:txBody>
                    <a:bodyPr/>
                    <a:lstStyle/>
                    <a:p>
                      <a:pPr marL="635"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August</a:t>
                      </a:r>
                      <a:endParaRPr lang="en-IN" sz="1600" dirty="0">
                        <a:effectLst/>
                        <a:latin typeface="Times New Roman" panose="02020603050405020304" pitchFamily="18" charset="0"/>
                        <a:cs typeface="Times New Roman" panose="02020603050405020304" pitchFamily="18" charset="0"/>
                      </a:endParaRPr>
                    </a:p>
                    <a:p>
                      <a:pPr marL="635"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2025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Sep</a:t>
                      </a:r>
                      <a:endParaRPr lang="en-IN" sz="1600" dirty="0">
                        <a:effectLst/>
                        <a:latin typeface="Times New Roman" panose="02020603050405020304" pitchFamily="18" charset="0"/>
                        <a:cs typeface="Times New Roman" panose="02020603050405020304" pitchFamily="18" charset="0"/>
                      </a:endParaRPr>
                    </a:p>
                    <a:p>
                      <a:pPr marL="635" algn="ctr">
                        <a:lnSpc>
                          <a:spcPts val="1340"/>
                        </a:lnSpc>
                        <a:spcAft>
                          <a:spcPts val="0"/>
                        </a:spcAft>
                      </a:pPr>
                      <a:r>
                        <a:rPr lang="en-US" sz="1600" spc="-25" dirty="0">
                          <a:effectLst/>
                          <a:latin typeface="Times New Roman" panose="02020603050405020304" pitchFamily="18" charset="0"/>
                          <a:cs typeface="Times New Roman" panose="02020603050405020304" pitchFamily="18" charset="0"/>
                        </a:rPr>
                        <a:t>2025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35" algn="ctr">
                        <a:lnSpc>
                          <a:spcPts val="134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Oct</a:t>
                      </a:r>
                    </a:p>
                    <a:p>
                      <a:pPr marL="635" algn="ctr">
                        <a:lnSpc>
                          <a:spcPts val="1340"/>
                        </a:lnSpc>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2025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099312181"/>
                  </a:ext>
                </a:extLst>
              </a:tr>
              <a:tr h="485921">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1</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Project</a:t>
                      </a:r>
                      <a:r>
                        <a:rPr lang="en-US" sz="1600" spc="-2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Feasibility</a:t>
                      </a:r>
                      <a:r>
                        <a:rPr lang="en-US" sz="1600" spc="-50">
                          <a:effectLst/>
                          <a:latin typeface="Times New Roman" panose="02020603050405020304" pitchFamily="18" charset="0"/>
                          <a:cs typeface="Times New Roman" panose="02020603050405020304" pitchFamily="18" charset="0"/>
                        </a:rPr>
                        <a:t> </a:t>
                      </a:r>
                      <a:r>
                        <a:rPr lang="en-US" sz="1600" spc="-20">
                          <a:effectLst/>
                          <a:latin typeface="Times New Roman" panose="02020603050405020304" pitchFamily="18" charset="0"/>
                          <a:cs typeface="Times New Roman" panose="02020603050405020304" pitchFamily="18" charset="0"/>
                        </a:rPr>
                        <a:t>study</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40000"/>
                        <a:lumOff val="60000"/>
                      </a:schemeClr>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032613894"/>
                  </a:ext>
                </a:extLst>
              </a:tr>
              <a:tr h="427666">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Time</a:t>
                      </a:r>
                      <a:r>
                        <a:rPr lang="en-US" sz="1600" spc="-20">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schedule</a:t>
                      </a:r>
                      <a:r>
                        <a:rPr lang="en-US" sz="1600" spc="-1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and</a:t>
                      </a:r>
                      <a:r>
                        <a:rPr lang="en-US" sz="1600" spc="-10">
                          <a:effectLst/>
                          <a:latin typeface="Times New Roman" panose="02020603050405020304" pitchFamily="18" charset="0"/>
                          <a:cs typeface="Times New Roman" panose="02020603050405020304" pitchFamily="18" charset="0"/>
                        </a:rPr>
                        <a:t> analysis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lumMod val="40000"/>
                        <a:lumOff val="60000"/>
                      </a:schemeClr>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740768197"/>
                  </a:ext>
                </a:extLst>
              </a:tr>
              <a:tr h="423554">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Required</a:t>
                      </a:r>
                      <a:r>
                        <a:rPr lang="en-US" sz="1600" spc="-35">
                          <a:effectLst/>
                          <a:latin typeface="Times New Roman" panose="02020603050405020304" pitchFamily="18" charset="0"/>
                          <a:cs typeface="Times New Roman" panose="02020603050405020304" pitchFamily="18" charset="0"/>
                        </a:rPr>
                        <a:t> </a:t>
                      </a:r>
                      <a:r>
                        <a:rPr lang="en-US" sz="1600" spc="-10">
                          <a:effectLst/>
                          <a:latin typeface="Times New Roman" panose="02020603050405020304" pitchFamily="18" charset="0"/>
                          <a:cs typeface="Times New Roman" panose="02020603050405020304" pitchFamily="18" charset="0"/>
                        </a:rPr>
                        <a:t>analysis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2"/>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42172857"/>
                  </a:ext>
                </a:extLst>
              </a:tr>
              <a:tr h="572277">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4</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marR="264160">
                        <a:lnSpc>
                          <a:spcPct val="115000"/>
                        </a:lnSpc>
                        <a:spcAft>
                          <a:spcPts val="0"/>
                        </a:spcAft>
                      </a:pPr>
                      <a:r>
                        <a:rPr lang="en-US" sz="1600" dirty="0">
                          <a:effectLst/>
                          <a:latin typeface="Times New Roman" panose="02020603050405020304" pitchFamily="18" charset="0"/>
                          <a:cs typeface="Times New Roman" panose="02020603050405020304" pitchFamily="18" charset="0"/>
                        </a:rPr>
                        <a:t>Components</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availabilities and purchase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rgbClr val="FFFF00"/>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822435549"/>
                  </a:ext>
                </a:extLst>
              </a:tr>
              <a:tr h="662745">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marR="55880">
                        <a:lnSpc>
                          <a:spcPct val="115000"/>
                        </a:lnSpc>
                        <a:spcAft>
                          <a:spcPts val="0"/>
                        </a:spcAft>
                      </a:pPr>
                      <a:r>
                        <a:rPr lang="en-US" sz="1600">
                          <a:effectLst/>
                          <a:latin typeface="Times New Roman" panose="02020603050405020304" pitchFamily="18" charset="0"/>
                          <a:cs typeface="Times New Roman" panose="02020603050405020304" pitchFamily="18" charset="0"/>
                        </a:rPr>
                        <a:t>Design and implementation of Incubator</a:t>
                      </a:r>
                      <a:r>
                        <a:rPr lang="en-US" sz="1600" spc="-4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with</a:t>
                      </a:r>
                      <a:r>
                        <a:rPr lang="en-US" sz="1600" spc="-6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apnea</a:t>
                      </a:r>
                      <a:r>
                        <a:rPr lang="en-US" sz="1600" spc="-2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monitor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rgbClr val="00B0F0"/>
                    </a:solidFill>
                  </a:tcP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689046052"/>
                  </a:ext>
                </a:extLst>
              </a:tr>
              <a:tr h="374207">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Testing</a:t>
                      </a:r>
                      <a:r>
                        <a:rPr lang="en-US" sz="1600" spc="-10">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of</a:t>
                      </a:r>
                      <a:r>
                        <a:rPr lang="en-US" sz="1600" spc="-35">
                          <a:effectLst/>
                          <a:latin typeface="Times New Roman" panose="02020603050405020304" pitchFamily="18" charset="0"/>
                          <a:cs typeface="Times New Roman" panose="02020603050405020304" pitchFamily="18" charset="0"/>
                        </a:rPr>
                        <a:t> </a:t>
                      </a:r>
                      <a:r>
                        <a:rPr lang="en-US" sz="1600">
                          <a:effectLst/>
                          <a:latin typeface="Times New Roman" panose="02020603050405020304" pitchFamily="18" charset="0"/>
                          <a:cs typeface="Times New Roman" panose="02020603050405020304" pitchFamily="18" charset="0"/>
                        </a:rPr>
                        <a:t>the</a:t>
                      </a:r>
                      <a:r>
                        <a:rPr lang="en-US" sz="1600" spc="25">
                          <a:effectLst/>
                          <a:latin typeface="Times New Roman" panose="02020603050405020304" pitchFamily="18" charset="0"/>
                          <a:cs typeface="Times New Roman" panose="02020603050405020304" pitchFamily="18" charset="0"/>
                        </a:rPr>
                        <a:t> </a:t>
                      </a:r>
                      <a:r>
                        <a:rPr lang="en-US" sz="1600" spc="-20">
                          <a:effectLst/>
                          <a:latin typeface="Times New Roman" panose="02020603050405020304" pitchFamily="18" charset="0"/>
                          <a:cs typeface="Times New Roman" panose="02020603050405020304" pitchFamily="18" charset="0"/>
                        </a:rPr>
                        <a:t>model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rgbClr val="7030A0"/>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631553179"/>
                  </a:ext>
                </a:extLst>
              </a:tr>
              <a:tr h="355017">
                <a:tc>
                  <a:txBody>
                    <a:bodyPr/>
                    <a:lstStyle/>
                    <a:p>
                      <a:pPr marL="1905" algn="ctr">
                        <a:spcBef>
                          <a:spcPts val="5"/>
                        </a:spcBef>
                        <a:spcAft>
                          <a:spcPts val="0"/>
                        </a:spcAft>
                      </a:pPr>
                      <a:r>
                        <a:rPr lang="en-US" sz="1600" spc="-50">
                          <a:effectLst/>
                          <a:latin typeface="Times New Roman" panose="02020603050405020304" pitchFamily="18" charset="0"/>
                          <a:cs typeface="Times New Roman" panose="02020603050405020304" pitchFamily="18" charset="0"/>
                        </a:rPr>
                        <a:t>7</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65"/>
                        </a:lnSpc>
                        <a:spcAft>
                          <a:spcPts val="0"/>
                        </a:spcAft>
                      </a:pPr>
                      <a:r>
                        <a:rPr lang="en-US" sz="1600">
                          <a:effectLst/>
                          <a:latin typeface="Times New Roman" panose="02020603050405020304" pitchFamily="18" charset="0"/>
                          <a:cs typeface="Times New Roman" panose="02020603050405020304" pitchFamily="18" charset="0"/>
                        </a:rPr>
                        <a:t>Report</a:t>
                      </a:r>
                      <a:r>
                        <a:rPr lang="en-US" sz="1600" spc="10">
                          <a:effectLst/>
                          <a:latin typeface="Times New Roman" panose="02020603050405020304" pitchFamily="18" charset="0"/>
                          <a:cs typeface="Times New Roman" panose="02020603050405020304" pitchFamily="18" charset="0"/>
                        </a:rPr>
                        <a:t> </a:t>
                      </a:r>
                      <a:r>
                        <a:rPr lang="en-US" sz="1600" spc="-10">
                          <a:effectLst/>
                          <a:latin typeface="Times New Roman" panose="02020603050405020304" pitchFamily="18" charset="0"/>
                          <a:cs typeface="Times New Roman" panose="02020603050405020304" pitchFamily="18" charset="0"/>
                        </a:rPr>
                        <a:t>draft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rgbClr val="C00000"/>
                    </a:solidFill>
                  </a:tcP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196321176"/>
                  </a:ext>
                </a:extLst>
              </a:tr>
              <a:tr h="354332">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8</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Report</a:t>
                      </a:r>
                      <a:r>
                        <a:rPr lang="en-US" sz="1600" spc="20">
                          <a:effectLst/>
                          <a:latin typeface="Times New Roman" panose="02020603050405020304" pitchFamily="18" charset="0"/>
                          <a:cs typeface="Times New Roman" panose="02020603050405020304" pitchFamily="18" charset="0"/>
                        </a:rPr>
                        <a:t> </a:t>
                      </a:r>
                      <a:r>
                        <a:rPr lang="en-US" sz="1600" spc="-10">
                          <a:effectLst/>
                          <a:latin typeface="Times New Roman" panose="02020603050405020304" pitchFamily="18" charset="0"/>
                          <a:cs typeface="Times New Roman" panose="02020603050405020304" pitchFamily="18" charset="0"/>
                        </a:rPr>
                        <a:t>submission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rgbClr val="0070C0"/>
                    </a:solidFill>
                  </a:tcPr>
                </a:tc>
                <a:tc>
                  <a:txBody>
                    <a:bodyPr/>
                    <a:lstStyle/>
                    <a:p>
                      <a:pPr>
                        <a:spcAft>
                          <a:spcPts val="0"/>
                        </a:spcAft>
                      </a:pP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09591238"/>
                  </a:ext>
                </a:extLst>
              </a:tr>
              <a:tr h="354332">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9</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Paper draft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4263203472"/>
                  </a:ext>
                </a:extLst>
              </a:tr>
              <a:tr h="354332">
                <a:tc>
                  <a:txBody>
                    <a:bodyPr/>
                    <a:lstStyle/>
                    <a:p>
                      <a:pPr marL="1905" algn="ctr">
                        <a:lnSpc>
                          <a:spcPts val="1365"/>
                        </a:lnSpc>
                        <a:spcAft>
                          <a:spcPts val="0"/>
                        </a:spcAft>
                      </a:pPr>
                      <a:r>
                        <a:rPr lang="en-US" sz="1600" spc="-50">
                          <a:effectLst/>
                          <a:latin typeface="Times New Roman" panose="02020603050405020304" pitchFamily="18" charset="0"/>
                          <a:cs typeface="Times New Roman" panose="02020603050405020304" pitchFamily="18" charset="0"/>
                        </a:rPr>
                        <a:t>10</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6040">
                        <a:lnSpc>
                          <a:spcPts val="1340"/>
                        </a:lnSpc>
                        <a:spcAft>
                          <a:spcPts val="0"/>
                        </a:spcAft>
                      </a:pPr>
                      <a:r>
                        <a:rPr lang="en-US" sz="1600">
                          <a:effectLst/>
                          <a:latin typeface="Times New Roman" panose="02020603050405020304" pitchFamily="18" charset="0"/>
                          <a:cs typeface="Times New Roman" panose="02020603050405020304" pitchFamily="18" charset="0"/>
                        </a:rPr>
                        <a:t>Paper publication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bg1"/>
                    </a:solidFill>
                  </a:tcPr>
                </a:tc>
                <a:tc>
                  <a:txBody>
                    <a:bodyPr/>
                    <a:lstStyle/>
                    <a:p>
                      <a:pPr>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solidFill>
                      <a:schemeClr val="accent1">
                        <a:lumMod val="60000"/>
                        <a:lumOff val="40000"/>
                      </a:schemeClr>
                    </a:solidFill>
                  </a:tcPr>
                </a:tc>
                <a:extLst>
                  <a:ext uri="{0D108BD9-81ED-4DB2-BD59-A6C34878D82A}">
                    <a16:rowId xmlns:a16="http://schemas.microsoft.com/office/drawing/2014/main" val="1144781905"/>
                  </a:ext>
                </a:extLst>
              </a:tr>
            </a:tbl>
          </a:graphicData>
        </a:graphic>
      </p:graphicFrame>
      <p:pic>
        <p:nvPicPr>
          <p:cNvPr id="15" name="image10.png">
            <a:extLst>
              <a:ext uri="{FF2B5EF4-FFF2-40B4-BE49-F238E27FC236}">
                <a16:creationId xmlns:a16="http://schemas.microsoft.com/office/drawing/2014/main" id="{472FA629-423A-4614-B0BC-38F6BD0113D0}"/>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3479291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REFERENCE</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525CB4D-FC3B-453F-934F-847408B54C14}"/>
              </a:ext>
            </a:extLst>
          </p:cNvPr>
          <p:cNvSpPr/>
          <p:nvPr/>
        </p:nvSpPr>
        <p:spPr>
          <a:xfrm>
            <a:off x="438311" y="1139079"/>
            <a:ext cx="11315378" cy="4805418"/>
          </a:xfrm>
          <a:prstGeom prst="rect">
            <a:avLst/>
          </a:prstGeom>
        </p:spPr>
        <p:txBody>
          <a:bodyPr wrap="square">
            <a:spAutoFit/>
          </a:bodyPr>
          <a:lstStyle/>
          <a:p>
            <a:pPr marL="90170" marR="92710" algn="just">
              <a:lnSpc>
                <a:spcPct val="150000"/>
              </a:lnSpc>
              <a:spcBef>
                <a:spcPts val="1090"/>
              </a:spcBef>
              <a:spcAft>
                <a:spcPts val="0"/>
              </a:spcAft>
              <a:tabLst>
                <a:tab pos="353695" algn="l"/>
                <a:tab pos="5850890" algn="l"/>
              </a:tabLst>
            </a:pPr>
            <a:r>
              <a:rPr lang="en-US" b="1" dirty="0">
                <a:latin typeface="Times New Roman" panose="02020603050405020304" pitchFamily="18" charset="0"/>
                <a:ea typeface="Times New Roman" panose="02020603050405020304" pitchFamily="18" charset="0"/>
              </a:rPr>
              <a:t>[1] </a:t>
            </a:r>
            <a:r>
              <a:rPr lang="en-US" dirty="0">
                <a:latin typeface="Times New Roman" panose="02020603050405020304" pitchFamily="18" charset="0"/>
                <a:ea typeface="Times New Roman" panose="02020603050405020304" pitchFamily="18" charset="0"/>
              </a:rPr>
              <a:t>Solomon</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Nwaneri,</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Beatrice</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Ezenwa1,</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Akinniyi</a:t>
            </a:r>
            <a:r>
              <a:rPr lang="en-US" spc="-2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Osuntoki2,</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Veronica</a:t>
            </a:r>
            <a:r>
              <a:rPr lang="en-US" spc="-3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Ezeaka1, Folasade Ogunsola “A review of infant apnea monitor design”, Clinical and Laboratory Research, 2024</a:t>
            </a:r>
            <a:endParaRPr lang="en-IN" b="1" dirty="0">
              <a:latin typeface="Times New Roman" panose="02020603050405020304" pitchFamily="18" charset="0"/>
              <a:ea typeface="Times New Roman" panose="02020603050405020304" pitchFamily="18" charset="0"/>
            </a:endParaRPr>
          </a:p>
          <a:p>
            <a:pPr marL="104775" marR="106680" algn="just">
              <a:lnSpc>
                <a:spcPct val="150000"/>
              </a:lnSpc>
              <a:spcBef>
                <a:spcPts val="1055"/>
              </a:spcBef>
              <a:spcAft>
                <a:spcPts val="0"/>
              </a:spcAft>
              <a:tabLst>
                <a:tab pos="464820" algn="l"/>
                <a:tab pos="1342390" algn="l"/>
                <a:tab pos="2116455" algn="l"/>
                <a:tab pos="2984500" algn="l"/>
                <a:tab pos="3374390" algn="l"/>
                <a:tab pos="4065270" algn="l"/>
                <a:tab pos="4744720" algn="l"/>
                <a:tab pos="5445125" algn="l"/>
              </a:tabLst>
            </a:pPr>
            <a:r>
              <a:rPr lang="en-US" dirty="0">
                <a:latin typeface="Times New Roman" panose="02020603050405020304" pitchFamily="18" charset="0"/>
                <a:ea typeface="Times New Roman" panose="02020603050405020304" pitchFamily="18" charset="0"/>
              </a:rPr>
              <a:t>[2] </a:t>
            </a:r>
            <a:r>
              <a:rPr lang="en-US" spc="-10" dirty="0">
                <a:latin typeface="Times New Roman" panose="02020603050405020304" pitchFamily="18" charset="0"/>
                <a:ea typeface="Times New Roman" panose="02020603050405020304" pitchFamily="18" charset="0"/>
              </a:rPr>
              <a:t>Cansu Celebioglu and Ayca Kumluca Topalli “IoT-based</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incubator monitoring</a:t>
            </a:r>
            <a:r>
              <a:rPr lang="en-US" dirty="0">
                <a:latin typeface="Times New Roman" panose="02020603050405020304" pitchFamily="18" charset="0"/>
                <a:ea typeface="Times New Roman" panose="02020603050405020304" pitchFamily="18" charset="0"/>
              </a:rPr>
              <a:t> </a:t>
            </a:r>
            <a:r>
              <a:rPr lang="en-US" spc="-20" dirty="0">
                <a:latin typeface="Times New Roman" panose="02020603050405020304" pitchFamily="18" charset="0"/>
                <a:ea typeface="Times New Roman" panose="02020603050405020304" pitchFamily="18" charset="0"/>
              </a:rPr>
              <a:t>and</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machine</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learning</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powered</a:t>
            </a:r>
            <a:r>
              <a:rPr lang="en-US" dirty="0">
                <a:latin typeface="Times New Roman" panose="02020603050405020304" pitchFamily="18" charset="0"/>
                <a:ea typeface="Times New Roman" panose="02020603050405020304" pitchFamily="18" charset="0"/>
              </a:rPr>
              <a:t> </a:t>
            </a:r>
            <a:r>
              <a:rPr lang="en-US" spc="-10" dirty="0">
                <a:latin typeface="Times New Roman" panose="02020603050405020304" pitchFamily="18" charset="0"/>
                <a:ea typeface="Times New Roman" panose="02020603050405020304" pitchFamily="18" charset="0"/>
              </a:rPr>
              <a:t>alarm </a:t>
            </a:r>
            <a:r>
              <a:rPr lang="en-US" dirty="0">
                <a:latin typeface="Times New Roman" panose="02020603050405020304" pitchFamily="18" charset="0"/>
                <a:ea typeface="Times New Roman" panose="02020603050405020304" pitchFamily="18" charset="0"/>
              </a:rPr>
              <a:t>predictions.”, Technology and Health Care, 2024</a:t>
            </a:r>
            <a:endParaRPr lang="en-IN" b="1" dirty="0">
              <a:latin typeface="Times New Roman" panose="02020603050405020304" pitchFamily="18" charset="0"/>
              <a:ea typeface="Times New Roman" panose="02020603050405020304" pitchFamily="18" charset="0"/>
            </a:endParaRPr>
          </a:p>
          <a:p>
            <a:pPr marL="104775" marR="106045" algn="just">
              <a:lnSpc>
                <a:spcPct val="150000"/>
              </a:lnSpc>
              <a:spcBef>
                <a:spcPts val="445"/>
              </a:spcBef>
              <a:spcAft>
                <a:spcPts val="0"/>
              </a:spcAft>
              <a:tabLst>
                <a:tab pos="325755" algn="l"/>
              </a:tabLst>
            </a:pPr>
            <a:r>
              <a:rPr lang="en-US" dirty="0">
                <a:latin typeface="Times New Roman" panose="02020603050405020304" pitchFamily="18" charset="0"/>
                <a:ea typeface="Times New Roman" panose="02020603050405020304" pitchFamily="18" charset="0"/>
              </a:rPr>
              <a:t>[3] Srinivasan Balapangu Shankar, Mark Konyele Kuuziile,</a:t>
            </a:r>
            <a:r>
              <a:rPr lang="en-US" spc="-8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“Design of an Apnea Monitoring Device for Preterm Baby”, Research Square, 2024</a:t>
            </a:r>
            <a:endParaRPr lang="en-IN" b="1" dirty="0">
              <a:latin typeface="Times New Roman" panose="02020603050405020304" pitchFamily="18" charset="0"/>
              <a:ea typeface="Times New Roman" panose="02020603050405020304" pitchFamily="18" charset="0"/>
            </a:endParaRPr>
          </a:p>
          <a:p>
            <a:pPr marL="104775" marR="104140" algn="just">
              <a:lnSpc>
                <a:spcPct val="150000"/>
              </a:lnSpc>
              <a:spcBef>
                <a:spcPts val="40"/>
              </a:spcBef>
              <a:spcAft>
                <a:spcPts val="0"/>
              </a:spcAft>
              <a:tabLst>
                <a:tab pos="383540" algn="l"/>
              </a:tabLst>
            </a:pPr>
            <a:r>
              <a:rPr lang="en-US" dirty="0">
                <a:latin typeface="Times New Roman" panose="02020603050405020304" pitchFamily="18" charset="0"/>
                <a:ea typeface="Times New Roman" panose="02020603050405020304" pitchFamily="18" charset="0"/>
              </a:rPr>
              <a:t>[4] Shreeshayana R1, Raghavendra L2, Manjunatha K B3 and Hemanth B S4 1Assistant Professor, Department of Electrical and Electronics Engineering, ATME College of Engineering, Mysuru, India “Portable Baby Incubator for Monitoring Sleep Apnea”, Grenze International Journal of Engineering and Technology, 2023</a:t>
            </a:r>
            <a:endParaRPr lang="en-IN" b="1" dirty="0">
              <a:latin typeface="Times New Roman" panose="02020603050405020304" pitchFamily="18" charset="0"/>
              <a:ea typeface="Times New Roman" panose="02020603050405020304" pitchFamily="18" charset="0"/>
            </a:endParaRPr>
          </a:p>
          <a:p>
            <a:pPr marL="104775" marR="102870" algn="just">
              <a:lnSpc>
                <a:spcPct val="150000"/>
              </a:lnSpc>
              <a:spcBef>
                <a:spcPts val="45"/>
              </a:spcBef>
              <a:spcAft>
                <a:spcPts val="0"/>
              </a:spcAft>
              <a:tabLst>
                <a:tab pos="328930" algn="l"/>
              </a:tabLst>
            </a:pPr>
            <a:r>
              <a:rPr lang="en-US" dirty="0">
                <a:latin typeface="Times New Roman" panose="02020603050405020304" pitchFamily="18" charset="0"/>
                <a:ea typeface="Times New Roman" panose="02020603050405020304" pitchFamily="18" charset="0"/>
              </a:rPr>
              <a:t>[5] Indira Chandrasekar 1, *, Mary Anne Tablizo 2,3, Manisha Witmans 4, Jose Maria Cruz 5, Marcus Cummins 6 and WendyEstrellado-Cruz 5 “Obstructive Sleep Apnea in Neonates”, Children, volume 9, 2023</a:t>
            </a:r>
            <a:endParaRPr lang="en-IN" b="1" dirty="0">
              <a:latin typeface="Times New Roman" panose="02020603050405020304" pitchFamily="18" charset="0"/>
              <a:ea typeface="Times New Roman" panose="02020603050405020304" pitchFamily="18" charset="0"/>
            </a:endParaRPr>
          </a:p>
        </p:txBody>
      </p:sp>
      <p:pic>
        <p:nvPicPr>
          <p:cNvPr id="17" name="image10.png">
            <a:extLst>
              <a:ext uri="{FF2B5EF4-FFF2-40B4-BE49-F238E27FC236}">
                <a16:creationId xmlns:a16="http://schemas.microsoft.com/office/drawing/2014/main" id="{E6234D07-210D-4024-A120-036571970E10}"/>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1578181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9">
            <a:extLst>
              <a:ext uri="{FF2B5EF4-FFF2-40B4-BE49-F238E27FC236}">
                <a16:creationId xmlns:a16="http://schemas.microsoft.com/office/drawing/2014/main" id="{09A96D2F-0790-4DE8-AC71-7CA7B39F320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22" name="Slide Number Placeholder 8">
            <a:extLst>
              <a:ext uri="{FF2B5EF4-FFF2-40B4-BE49-F238E27FC236}">
                <a16:creationId xmlns:a16="http://schemas.microsoft.com/office/drawing/2014/main" id="{56D136B8-982C-4CCE-B07C-4B9D19D107F6}"/>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93588732-C04D-4574-9764-D118C4EE746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83AF649E-544B-4547-8339-8EE6F5C2644A}"/>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37" name="Picture 1">
            <a:extLst>
              <a:ext uri="{FF2B5EF4-FFF2-40B4-BE49-F238E27FC236}">
                <a16:creationId xmlns:a16="http://schemas.microsoft.com/office/drawing/2014/main" id="{5570C6F9-F656-4043-8166-B12928B221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EC6605DD-1A54-4C51-B20A-58EA12632988}"/>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REFERENCE</a:t>
            </a:r>
            <a:endParaRPr lang="en-IN" sz="2200"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8388DF-7283-4A1A-8EBC-39853BD35F7A}"/>
              </a:ext>
            </a:extLst>
          </p:cNvPr>
          <p:cNvSpPr/>
          <p:nvPr/>
        </p:nvSpPr>
        <p:spPr>
          <a:xfrm>
            <a:off x="247326" y="1066698"/>
            <a:ext cx="11387464" cy="5131148"/>
          </a:xfrm>
          <a:prstGeom prst="rect">
            <a:avLst/>
          </a:prstGeom>
        </p:spPr>
        <p:txBody>
          <a:bodyPr wrap="square">
            <a:spAutoFit/>
          </a:bodyPr>
          <a:lstStyle/>
          <a:p>
            <a:pPr marL="104775" marR="102870" algn="just">
              <a:lnSpc>
                <a:spcPct val="150000"/>
              </a:lnSpc>
              <a:spcBef>
                <a:spcPts val="45"/>
              </a:spcBef>
              <a:spcAft>
                <a:spcPts val="0"/>
              </a:spcAft>
              <a:tabLst>
                <a:tab pos="328930" algn="l"/>
              </a:tabLst>
            </a:pPr>
            <a:r>
              <a:rPr lang="en-US" dirty="0">
                <a:latin typeface="Times New Roman" panose="02020603050405020304" pitchFamily="18" charset="0"/>
                <a:ea typeface="Times New Roman" panose="02020603050405020304" pitchFamily="18" charset="0"/>
              </a:rPr>
              <a:t>[6] Hanna-Leena Kukkola1,2 and Turkka Kirjavainen1 “Obstructive Sleep Apnea in   position dependent in young infants”, Pediatric Research, volume 93, 2022</a:t>
            </a:r>
            <a:endParaRPr lang="en-IN" b="1" dirty="0">
              <a:latin typeface="Times New Roman" panose="02020603050405020304" pitchFamily="18" charset="0"/>
              <a:ea typeface="Times New Roman" panose="02020603050405020304" pitchFamily="18" charset="0"/>
            </a:endParaRPr>
          </a:p>
          <a:p>
            <a:pPr marL="104775" marR="102870" algn="just">
              <a:lnSpc>
                <a:spcPct val="150000"/>
              </a:lnSpc>
              <a:spcBef>
                <a:spcPts val="45"/>
              </a:spcBef>
              <a:spcAft>
                <a:spcPts val="0"/>
              </a:spcAft>
              <a:tabLst>
                <a:tab pos="328930" algn="l"/>
              </a:tabLst>
            </a:pPr>
            <a:r>
              <a:rPr lang="en-US" dirty="0">
                <a:latin typeface="Times New Roman" panose="02020603050405020304" pitchFamily="18" charset="0"/>
                <a:ea typeface="Times New Roman" panose="02020603050405020304" pitchFamily="18" charset="0"/>
              </a:rPr>
              <a:t>[7]</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Kazim Sekeroglu-Southeastern Louisiana University, Harun Sumbul-Ondokuz Mayis University, Turkey, Ahmet Hayrettin Yuzer-Karabuk University, Turkey “A Novel Portable Real-Time Low-Cost Sleep Apnea Monitoring System based on</a:t>
            </a:r>
            <a:r>
              <a:rPr lang="en-US" spc="20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the Global System for Mobile Communications (GSM) Network”, Medical and Biological Engineering and Computing, volume 60, 2022</a:t>
            </a:r>
            <a:endParaRPr lang="en-IN" b="1" dirty="0">
              <a:latin typeface="Times New Roman" panose="02020603050405020304" pitchFamily="18" charset="0"/>
              <a:ea typeface="Times New Roman" panose="02020603050405020304" pitchFamily="18" charset="0"/>
            </a:endParaRPr>
          </a:p>
          <a:p>
            <a:pPr marL="104775" marR="102870" algn="just">
              <a:lnSpc>
                <a:spcPct val="150000"/>
              </a:lnSpc>
              <a:spcBef>
                <a:spcPts val="45"/>
              </a:spcBef>
              <a:spcAft>
                <a:spcPts val="0"/>
              </a:spcAft>
              <a:tabLst>
                <a:tab pos="328930" algn="l"/>
              </a:tabLst>
            </a:pPr>
            <a:r>
              <a:rPr lang="en-US" dirty="0">
                <a:latin typeface="Times New Roman" panose="02020603050405020304" pitchFamily="18" charset="0"/>
                <a:ea typeface="Times New Roman" panose="02020603050405020304" pitchFamily="18" charset="0"/>
              </a:rPr>
              <a:t>[8] Emmanuel Owusu, Felix Kwakye Darko “Portable</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Smart</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Neonatal</a:t>
            </a:r>
            <a:r>
              <a:rPr lang="en-US" spc="-3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Incubator</a:t>
            </a:r>
            <a:r>
              <a:rPr lang="en-US"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with</a:t>
            </a:r>
            <a:r>
              <a:rPr lang="en-US" spc="-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Improvised</a:t>
            </a:r>
            <a:r>
              <a:rPr lang="en-US" spc="-1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Alarm</a:t>
            </a:r>
            <a:r>
              <a:rPr lang="en-US" spc="-3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System”, Research square</a:t>
            </a:r>
            <a:r>
              <a:rPr lang="en-US" spc="-15" dirty="0">
                <a:latin typeface="Times New Roman" panose="02020603050405020304" pitchFamily="18" charset="0"/>
                <a:ea typeface="Times New Roman" panose="02020603050405020304" pitchFamily="18" charset="0"/>
              </a:rPr>
              <a:t>, 2021</a:t>
            </a:r>
            <a:endParaRPr lang="en-IN" b="1" dirty="0">
              <a:latin typeface="Times New Roman" panose="02020603050405020304" pitchFamily="18" charset="0"/>
              <a:ea typeface="Times New Roman" panose="02020603050405020304" pitchFamily="18" charset="0"/>
            </a:endParaRPr>
          </a:p>
          <a:p>
            <a:pPr marL="104775" marR="106045" algn="just">
              <a:lnSpc>
                <a:spcPct val="150000"/>
              </a:lnSpc>
              <a:spcBef>
                <a:spcPts val="445"/>
              </a:spcBef>
              <a:spcAft>
                <a:spcPts val="0"/>
              </a:spcAft>
              <a:tabLst>
                <a:tab pos="325755" algn="l"/>
              </a:tabLst>
            </a:pPr>
            <a:r>
              <a:rPr lang="en-US" dirty="0">
                <a:latin typeface="Times New Roman" panose="02020603050405020304" pitchFamily="18" charset="0"/>
                <a:ea typeface="Times New Roman" panose="02020603050405020304" pitchFamily="18" charset="0"/>
              </a:rPr>
              <a:t>[9]</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Gozde Cay, Dhaval Solanki, Vignesh Ravichandran, Laurie Hoffman, Abbot Laptook, James Padbury, “Baby-Guard: An IoT-based Neonatal Monitoring System Integrated with Smart Textiles”, Conference paper (2021)</a:t>
            </a:r>
            <a:endParaRPr lang="en-IN" b="1" dirty="0">
              <a:latin typeface="Times New Roman" panose="02020603050405020304" pitchFamily="18" charset="0"/>
              <a:ea typeface="Times New Roman" panose="02020603050405020304" pitchFamily="18" charset="0"/>
            </a:endParaRPr>
          </a:p>
          <a:p>
            <a:pPr marL="104775" marR="106045" algn="just">
              <a:lnSpc>
                <a:spcPct val="150000"/>
              </a:lnSpc>
              <a:spcBef>
                <a:spcPts val="445"/>
              </a:spcBef>
              <a:spcAft>
                <a:spcPts val="0"/>
              </a:spcAft>
              <a:tabLst>
                <a:tab pos="325755" algn="l"/>
              </a:tabLst>
            </a:pPr>
            <a:r>
              <a:rPr lang="en-US" dirty="0">
                <a:latin typeface="Times New Roman" panose="02020603050405020304" pitchFamily="18" charset="0"/>
                <a:ea typeface="Times New Roman" panose="02020603050405020304" pitchFamily="18" charset="0"/>
              </a:rPr>
              <a:t>[10]</a:t>
            </a:r>
            <a:r>
              <a:rPr lang="en-US" b="1"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Rasha M. Abd El-Aziz, Ahmed I. Taloba “Real Time Monitoring and Control of Neonatal Incubator using IoT”, International of Grid and Distributed Computing, volume 14, (2021)</a:t>
            </a:r>
            <a:endParaRPr lang="en-IN" b="1" dirty="0">
              <a:latin typeface="Times New Roman" panose="02020603050405020304" pitchFamily="18" charset="0"/>
              <a:ea typeface="Times New Roman" panose="02020603050405020304" pitchFamily="18" charset="0"/>
            </a:endParaRPr>
          </a:p>
        </p:txBody>
      </p:sp>
      <p:pic>
        <p:nvPicPr>
          <p:cNvPr id="15" name="image10.png">
            <a:extLst>
              <a:ext uri="{FF2B5EF4-FFF2-40B4-BE49-F238E27FC236}">
                <a16:creationId xmlns:a16="http://schemas.microsoft.com/office/drawing/2014/main" id="{2958D2DA-78C2-4FA3-9DF4-BB4325C1A909}"/>
              </a:ext>
            </a:extLst>
          </p:cNvPr>
          <p:cNvPicPr/>
          <p:nvPr/>
        </p:nvPicPr>
        <p:blipFill>
          <a:blip r:embed="rId3" cstate="print"/>
          <a:srcRect/>
          <a:stretch>
            <a:fillRect/>
          </a:stretch>
        </p:blipFill>
        <p:spPr>
          <a:xfrm>
            <a:off x="9848471" y="125367"/>
            <a:ext cx="1099803" cy="906363"/>
          </a:xfrm>
          <a:prstGeom prst="rect">
            <a:avLst/>
          </a:prstGeom>
          <a:ln/>
        </p:spPr>
      </p:pic>
    </p:spTree>
    <p:extLst>
      <p:ext uri="{BB962C8B-B14F-4D97-AF65-F5344CB8AC3E}">
        <p14:creationId xmlns:p14="http://schemas.microsoft.com/office/powerpoint/2010/main" val="2480254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9">
            <a:extLst>
              <a:ext uri="{FF2B5EF4-FFF2-40B4-BE49-F238E27FC236}">
                <a16:creationId xmlns:a16="http://schemas.microsoft.com/office/drawing/2014/main" id="{794D4862-161B-4B10-828D-D91145A10D1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pic>
        <p:nvPicPr>
          <p:cNvPr id="6" name="Picture 1">
            <a:extLst>
              <a:ext uri="{FF2B5EF4-FFF2-40B4-BE49-F238E27FC236}">
                <a16:creationId xmlns:a16="http://schemas.microsoft.com/office/drawing/2014/main" id="{5D4BADC8-BD4F-4350-AD70-27368AF72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318CCC9-A60B-4017-B807-6E4EBDFC1E6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CFFF0A3-855E-42DA-B72A-11772A6E65E3}"/>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sp>
        <p:nvSpPr>
          <p:cNvPr id="14" name="Slide Number Placeholder 8">
            <a:extLst>
              <a:ext uri="{FF2B5EF4-FFF2-40B4-BE49-F238E27FC236}">
                <a16:creationId xmlns:a16="http://schemas.microsoft.com/office/drawing/2014/main" id="{A38DF3C1-D09B-427B-B065-41714296BAD0}"/>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pic>
        <p:nvPicPr>
          <p:cNvPr id="29698" name="Picture 2" descr="thank you GIF - Find &amp; Share on GIPHY">
            <a:extLst>
              <a:ext uri="{FF2B5EF4-FFF2-40B4-BE49-F238E27FC236}">
                <a16:creationId xmlns:a16="http://schemas.microsoft.com/office/drawing/2014/main" id="{2280F680-CF9B-4BD6-8DE5-850CCA5A01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9704" y="1952832"/>
            <a:ext cx="6109252" cy="391788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10.png">
            <a:extLst>
              <a:ext uri="{FF2B5EF4-FFF2-40B4-BE49-F238E27FC236}">
                <a16:creationId xmlns:a16="http://schemas.microsoft.com/office/drawing/2014/main" id="{F3D99D03-402D-4C52-B297-2DE9EDF3BD65}"/>
              </a:ext>
            </a:extLst>
          </p:cNvPr>
          <p:cNvPicPr/>
          <p:nvPr/>
        </p:nvPicPr>
        <p:blipFill>
          <a:blip r:embed="rId4" cstate="print"/>
          <a:srcRect/>
          <a:stretch>
            <a:fillRect/>
          </a:stretch>
        </p:blipFill>
        <p:spPr>
          <a:xfrm>
            <a:off x="9848471" y="125367"/>
            <a:ext cx="1099803" cy="906363"/>
          </a:xfrm>
          <a:prstGeom prst="rect">
            <a:avLst/>
          </a:prstGeom>
          <a:ln/>
        </p:spPr>
      </p:pic>
      <p:pic>
        <p:nvPicPr>
          <p:cNvPr id="16" name="Picture 15">
            <a:extLst>
              <a:ext uri="{FF2B5EF4-FFF2-40B4-BE49-F238E27FC236}">
                <a16:creationId xmlns:a16="http://schemas.microsoft.com/office/drawing/2014/main" id="{9415F880-8DA5-4D6B-AD0E-A16C586933EA}"/>
              </a:ext>
            </a:extLst>
          </p:cNvPr>
          <p:cNvPicPr>
            <a:picLocks noChangeAspect="1"/>
          </p:cNvPicPr>
          <p:nvPr/>
        </p:nvPicPr>
        <p:blipFill>
          <a:blip r:embed="rId5"/>
          <a:stretch>
            <a:fillRect/>
          </a:stretch>
        </p:blipFill>
        <p:spPr>
          <a:xfrm>
            <a:off x="209006" y="182881"/>
            <a:ext cx="2847703" cy="1082127"/>
          </a:xfrm>
          <a:prstGeom prst="rect">
            <a:avLst/>
          </a:prstGeom>
        </p:spPr>
      </p:pic>
    </p:spTree>
    <p:extLst>
      <p:ext uri="{BB962C8B-B14F-4D97-AF65-F5344CB8AC3E}">
        <p14:creationId xmlns:p14="http://schemas.microsoft.com/office/powerpoint/2010/main" val="511178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3702E8D2-4F03-4FAB-8630-E0EC7893C8F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FE2212BE-BD96-4108-893D-B7AFEE717A3D}"/>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4</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FA66D6C-85A1-4202-BF3A-99B2CF620357}"/>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974AA930-AE3D-4EC7-B5DA-B55A4CD42A37}"/>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1C334E4B-7D7C-4EA5-9C2E-5F11E991D9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E0892D1A-41FC-4D80-A5A7-7E08ACB9EEA9}"/>
              </a:ext>
            </a:extLst>
          </p:cNvPr>
          <p:cNvPicPr/>
          <p:nvPr/>
        </p:nvPicPr>
        <p:blipFill>
          <a:blip r:embed="rId3" cstate="print"/>
          <a:srcRect/>
          <a:stretch>
            <a:fillRect/>
          </a:stretch>
        </p:blipFill>
        <p:spPr>
          <a:xfrm>
            <a:off x="9848471" y="125751"/>
            <a:ext cx="1099803" cy="906363"/>
          </a:xfrm>
          <a:prstGeom prst="rect">
            <a:avLst/>
          </a:prstGeom>
          <a:ln/>
        </p:spPr>
      </p:pic>
      <p:sp>
        <p:nvSpPr>
          <p:cNvPr id="13" name="Rectangle: Rounded Corners 12">
            <a:extLst>
              <a:ext uri="{FF2B5EF4-FFF2-40B4-BE49-F238E27FC236}">
                <a16:creationId xmlns:a16="http://schemas.microsoft.com/office/drawing/2014/main" id="{DC602FC9-7CF6-4A31-89B0-19AC29F7703E}"/>
              </a:ext>
            </a:extLst>
          </p:cNvPr>
          <p:cNvSpPr/>
          <p:nvPr/>
        </p:nvSpPr>
        <p:spPr>
          <a:xfrm>
            <a:off x="4204588" y="372667"/>
            <a:ext cx="3128380" cy="68000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latin typeface="Times New Roman" panose="02020603050405020304" pitchFamily="18" charset="0"/>
                <a:cs typeface="Times New Roman" panose="02020603050405020304" pitchFamily="18" charset="0"/>
              </a:rPr>
              <a:t>PREAMBLE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8E36F438-5F75-4AEF-B42C-F598F068E0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48" y="1009292"/>
            <a:ext cx="3527034" cy="50230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9BA5318-7624-4F9E-9E31-0AA2A6BD33C5}"/>
              </a:ext>
            </a:extLst>
          </p:cNvPr>
          <p:cNvSpPr txBox="1"/>
          <p:nvPr/>
        </p:nvSpPr>
        <p:spPr>
          <a:xfrm>
            <a:off x="4140296" y="1172617"/>
            <a:ext cx="7494494" cy="5016758"/>
          </a:xfrm>
          <a:prstGeom prst="rect">
            <a:avLst/>
          </a:prstGeom>
          <a:noFill/>
        </p:spPr>
        <p:txBody>
          <a:bodyPr wrap="square">
            <a:spAutoFit/>
          </a:bodyPr>
          <a:lstStyle/>
          <a:p>
            <a:pPr algn="just"/>
            <a:r>
              <a:rPr lang="en-US" sz="2000" b="1" dirty="0">
                <a:solidFill>
                  <a:schemeClr val="accent2">
                    <a:lumMod val="50000"/>
                  </a:schemeClr>
                </a:solidFill>
                <a:latin typeface="Times New Roman" panose="02020603050405020304" pitchFamily="18" charset="0"/>
                <a:cs typeface="Times New Roman" panose="02020603050405020304" pitchFamily="18" charset="0"/>
              </a:rPr>
              <a:t>What is Hypothermia ?</a:t>
            </a:r>
          </a:p>
          <a:p>
            <a:pPr algn="just"/>
            <a:r>
              <a:rPr lang="en-US" sz="2000" dirty="0">
                <a:latin typeface="Times New Roman" panose="02020603050405020304" pitchFamily="18" charset="0"/>
                <a:cs typeface="Times New Roman" panose="02020603050405020304" pitchFamily="18" charset="0"/>
              </a:rPr>
              <a:t>Hypothermia is a condition in which the body temperature drops below the normal range needed for bodily functions, typically below 36.5°C . In newborns, especially preterm babies, hypothermia occurs more easily because they lose heat quickly and can’t regulate their body temperature well.</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If not addressed, hypothermia can lead to serious complications, such as:</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Low blood sugar (hypoglycemia)</a:t>
            </a:r>
            <a:r>
              <a:rPr lang="en-US" sz="2000" dirty="0">
                <a:latin typeface="Times New Roman" panose="02020603050405020304" pitchFamily="18" charset="0"/>
                <a:cs typeface="Times New Roman" panose="02020603050405020304" pitchFamily="18" charset="0"/>
              </a:rPr>
              <a:t>: The body uses more energy to stay warm, depleting glucose levels.</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Respiratory issues</a:t>
            </a:r>
            <a:r>
              <a:rPr lang="en-US" sz="2000" dirty="0">
                <a:latin typeface="Times New Roman" panose="02020603050405020304" pitchFamily="18" charset="0"/>
                <a:cs typeface="Times New Roman" panose="02020603050405020304" pitchFamily="18" charset="0"/>
              </a:rPr>
              <a:t>: Cold stress can make it harder to breathe.</a:t>
            </a:r>
          </a:p>
          <a:p>
            <a:pPr algn="just">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Organ stress</a:t>
            </a:r>
            <a:r>
              <a:rPr lang="en-US" sz="2000" dirty="0">
                <a:latin typeface="Times New Roman" panose="02020603050405020304" pitchFamily="18" charset="0"/>
                <a:cs typeface="Times New Roman" panose="02020603050405020304" pitchFamily="18" charset="0"/>
              </a:rPr>
              <a:t>: Major organs, like the heart and brain, may function poorly at low temperatures.</a:t>
            </a:r>
            <a:endParaRPr lang="en-US" sz="2000" dirty="0">
              <a:solidFill>
                <a:srgbClr val="4A4A4A"/>
              </a:solidFill>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To monitor such medical conditions baby warmer is helpful.</a:t>
            </a:r>
          </a:p>
        </p:txBody>
      </p:sp>
      <p:pic>
        <p:nvPicPr>
          <p:cNvPr id="16" name="Picture 15">
            <a:extLst>
              <a:ext uri="{FF2B5EF4-FFF2-40B4-BE49-F238E27FC236}">
                <a16:creationId xmlns:a16="http://schemas.microsoft.com/office/drawing/2014/main" id="{4FA647D7-B4E1-4DE1-A2DC-6314F5A4FD59}"/>
              </a:ext>
            </a:extLst>
          </p:cNvPr>
          <p:cNvPicPr>
            <a:picLocks noChangeAspect="1"/>
          </p:cNvPicPr>
          <p:nvPr/>
        </p:nvPicPr>
        <p:blipFill>
          <a:blip r:embed="rId5"/>
          <a:stretch>
            <a:fillRect/>
          </a:stretch>
        </p:blipFill>
        <p:spPr>
          <a:xfrm>
            <a:off x="0" y="0"/>
            <a:ext cx="2406316" cy="914400"/>
          </a:xfrm>
          <a:prstGeom prst="rect">
            <a:avLst/>
          </a:prstGeom>
        </p:spPr>
      </p:pic>
    </p:spTree>
    <p:extLst>
      <p:ext uri="{BB962C8B-B14F-4D97-AF65-F5344CB8AC3E}">
        <p14:creationId xmlns:p14="http://schemas.microsoft.com/office/powerpoint/2010/main" val="120860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2F0F0A4A-3CB9-49B8-BAE4-D7001E0ACD5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E3CA1E29-C666-4A7D-BF4F-A2286A17718E}"/>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5</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4880C88-C46D-42AE-A26F-1DD890B69BCF}"/>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D26BFCC2-AD41-44A5-A87A-42AE54D43007}"/>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1A342E25-5CD7-490C-86D6-E2A9DA15DE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53798C85-6233-4D3B-A214-3AD7A1532139}"/>
              </a:ext>
            </a:extLst>
          </p:cNvPr>
          <p:cNvPicPr/>
          <p:nvPr/>
        </p:nvPicPr>
        <p:blipFill>
          <a:blip r:embed="rId3" cstate="print"/>
          <a:srcRect/>
          <a:stretch>
            <a:fillRect/>
          </a:stretch>
        </p:blipFill>
        <p:spPr>
          <a:xfrm>
            <a:off x="9848470" y="121775"/>
            <a:ext cx="1099803" cy="906363"/>
          </a:xfrm>
          <a:prstGeom prst="rect">
            <a:avLst/>
          </a:prstGeom>
          <a:ln/>
        </p:spPr>
      </p:pic>
      <p:sp>
        <p:nvSpPr>
          <p:cNvPr id="13" name="Rectangle: Rounded Corners 12">
            <a:extLst>
              <a:ext uri="{FF2B5EF4-FFF2-40B4-BE49-F238E27FC236}">
                <a16:creationId xmlns:a16="http://schemas.microsoft.com/office/drawing/2014/main" id="{21BB9B51-5169-44A5-AAA5-212A8DA25AD2}"/>
              </a:ext>
            </a:extLst>
          </p:cNvPr>
          <p:cNvSpPr/>
          <p:nvPr/>
        </p:nvSpPr>
        <p:spPr>
          <a:xfrm>
            <a:off x="4204588" y="597166"/>
            <a:ext cx="3128380" cy="47016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TYPES of INCUBATOR</a:t>
            </a:r>
            <a:endParaRPr lang="en-IN" sz="22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49D06D91-BFBC-4C65-A051-A7C67D861111}"/>
              </a:ext>
            </a:extLst>
          </p:cNvPr>
          <p:cNvPicPr>
            <a:picLocks noChangeAspect="1"/>
          </p:cNvPicPr>
          <p:nvPr/>
        </p:nvPicPr>
        <p:blipFill>
          <a:blip r:embed="rId4"/>
          <a:stretch>
            <a:fillRect/>
          </a:stretch>
        </p:blipFill>
        <p:spPr>
          <a:xfrm>
            <a:off x="185712" y="1525375"/>
            <a:ext cx="2027583" cy="1520687"/>
          </a:xfrm>
          <a:prstGeom prst="rect">
            <a:avLst/>
          </a:prstGeom>
        </p:spPr>
      </p:pic>
      <p:sp>
        <p:nvSpPr>
          <p:cNvPr id="15" name="Rectangle 14">
            <a:extLst>
              <a:ext uri="{FF2B5EF4-FFF2-40B4-BE49-F238E27FC236}">
                <a16:creationId xmlns:a16="http://schemas.microsoft.com/office/drawing/2014/main" id="{A958A8EF-B0DA-471E-A5A3-F5CEC6807266}"/>
              </a:ext>
            </a:extLst>
          </p:cNvPr>
          <p:cNvSpPr/>
          <p:nvPr/>
        </p:nvSpPr>
        <p:spPr>
          <a:xfrm>
            <a:off x="864857" y="1838232"/>
            <a:ext cx="5106589" cy="1156086"/>
          </a:xfrm>
          <a:prstGeom prst="rect">
            <a:avLst/>
          </a:prstGeom>
        </p:spPr>
        <p:txBody>
          <a:bodyPr wrap="square">
            <a:spAutoFit/>
          </a:bodyPr>
          <a:lstStyle/>
          <a:p>
            <a:pPr marL="1143000" lvl="2" indent="-228600">
              <a:lnSpc>
                <a:spcPct val="150000"/>
              </a:lnSpc>
              <a:spcBef>
                <a:spcPts val="795"/>
              </a:spcBef>
              <a:spcAft>
                <a:spcPts val="0"/>
              </a:spcAft>
              <a:buSzPts val="1200"/>
              <a:buFont typeface="Symbol" panose="05050102010706020507" pitchFamily="18" charset="2"/>
              <a:buChar char=""/>
              <a:tabLst>
                <a:tab pos="561975" algn="l"/>
              </a:tabLst>
            </a:pPr>
            <a:r>
              <a:rPr lang="en-US" sz="1600" b="1" dirty="0">
                <a:latin typeface="Times New Roman" panose="02020603050405020304" pitchFamily="18" charset="0"/>
                <a:ea typeface="Symbol" panose="05050102010706020507" pitchFamily="18" charset="2"/>
                <a:cs typeface="Symbol" panose="05050102010706020507" pitchFamily="18" charset="2"/>
              </a:rPr>
              <a:t>Open</a:t>
            </a:r>
            <a:r>
              <a:rPr lang="en-US" sz="1600" b="1" spc="-20" dirty="0">
                <a:latin typeface="Times New Roman" panose="02020603050405020304" pitchFamily="18" charset="0"/>
                <a:ea typeface="Symbol" panose="05050102010706020507" pitchFamily="18" charset="2"/>
                <a:cs typeface="Symbol" panose="05050102010706020507" pitchFamily="18" charset="2"/>
              </a:rPr>
              <a:t> </a:t>
            </a:r>
            <a:r>
              <a:rPr lang="en-US" sz="1600" b="1" dirty="0">
                <a:latin typeface="Times New Roman" panose="02020603050405020304" pitchFamily="18" charset="0"/>
                <a:ea typeface="Symbol" panose="05050102010706020507" pitchFamily="18" charset="2"/>
                <a:cs typeface="Symbol" panose="05050102010706020507" pitchFamily="18" charset="2"/>
              </a:rPr>
              <a:t>Incubator</a:t>
            </a:r>
            <a:r>
              <a:rPr lang="en-US" sz="1600" dirty="0">
                <a:latin typeface="Times New Roman" panose="02020603050405020304" pitchFamily="18" charset="0"/>
                <a:ea typeface="Symbol" panose="05050102010706020507" pitchFamily="18" charset="2"/>
                <a:cs typeface="Symbol" panose="05050102010706020507" pitchFamily="18" charset="2"/>
              </a:rPr>
              <a:t>:</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They</a:t>
            </a:r>
            <a:r>
              <a:rPr lang="en-US" sz="1600" spc="-5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are</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also</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called</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as Radiant </a:t>
            </a:r>
            <a:r>
              <a:rPr lang="en-US" sz="1600" spc="-10" dirty="0">
                <a:latin typeface="Times New Roman" panose="02020603050405020304" pitchFamily="18" charset="0"/>
                <a:ea typeface="Symbol" panose="05050102010706020507" pitchFamily="18" charset="2"/>
                <a:cs typeface="Symbol" panose="05050102010706020507" pitchFamily="18" charset="2"/>
              </a:rPr>
              <a:t>warmer. Here the temperature is  affected the external factors</a:t>
            </a:r>
            <a:endParaRPr lang="en-IN" sz="1600"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16" name="Picture 15">
            <a:extLst>
              <a:ext uri="{FF2B5EF4-FFF2-40B4-BE49-F238E27FC236}">
                <a16:creationId xmlns:a16="http://schemas.microsoft.com/office/drawing/2014/main" id="{8F1589B8-2C3E-47ED-8DF7-8B451C48599F}"/>
              </a:ext>
            </a:extLst>
          </p:cNvPr>
          <p:cNvPicPr>
            <a:picLocks noChangeAspect="1"/>
          </p:cNvPicPr>
          <p:nvPr/>
        </p:nvPicPr>
        <p:blipFill>
          <a:blip r:embed="rId5" cstate="print"/>
          <a:stretch>
            <a:fillRect/>
          </a:stretch>
        </p:blipFill>
        <p:spPr>
          <a:xfrm>
            <a:off x="204020" y="3656111"/>
            <a:ext cx="1459396" cy="1771176"/>
          </a:xfrm>
          <a:prstGeom prst="rect">
            <a:avLst/>
          </a:prstGeom>
        </p:spPr>
      </p:pic>
      <p:sp>
        <p:nvSpPr>
          <p:cNvPr id="17" name="Rectangle 16">
            <a:extLst>
              <a:ext uri="{FF2B5EF4-FFF2-40B4-BE49-F238E27FC236}">
                <a16:creationId xmlns:a16="http://schemas.microsoft.com/office/drawing/2014/main" id="{99EEC703-367B-4D47-B088-0B6653B3EAC2}"/>
              </a:ext>
            </a:extLst>
          </p:cNvPr>
          <p:cNvSpPr/>
          <p:nvPr/>
        </p:nvSpPr>
        <p:spPr>
          <a:xfrm>
            <a:off x="770129" y="4032211"/>
            <a:ext cx="5387569" cy="786754"/>
          </a:xfrm>
          <a:prstGeom prst="rect">
            <a:avLst/>
          </a:prstGeom>
        </p:spPr>
        <p:txBody>
          <a:bodyPr wrap="square">
            <a:spAutoFit/>
          </a:bodyPr>
          <a:lstStyle/>
          <a:p>
            <a:pPr marL="1143000" marR="110490" lvl="2" indent="-228600">
              <a:lnSpc>
                <a:spcPct val="150000"/>
              </a:lnSpc>
              <a:spcBef>
                <a:spcPts val="665"/>
              </a:spcBef>
              <a:spcAft>
                <a:spcPts val="0"/>
              </a:spcAft>
              <a:buSzPts val="1200"/>
              <a:buFont typeface="Symbol" panose="05050102010706020507" pitchFamily="18" charset="2"/>
              <a:buChar char=""/>
              <a:tabLst>
                <a:tab pos="562610" algn="l"/>
              </a:tabLst>
            </a:pPr>
            <a:r>
              <a:rPr lang="en-US" sz="1600" b="1" dirty="0">
                <a:latin typeface="Times New Roman" panose="02020603050405020304" pitchFamily="18" charset="0"/>
                <a:ea typeface="Symbol" panose="05050102010706020507" pitchFamily="18" charset="2"/>
                <a:cs typeface="Symbol" panose="05050102010706020507" pitchFamily="18" charset="2"/>
              </a:rPr>
              <a:t>Closed</a:t>
            </a:r>
            <a:r>
              <a:rPr lang="en-US" sz="1600" b="1" spc="150" dirty="0">
                <a:latin typeface="Times New Roman" panose="02020603050405020304" pitchFamily="18" charset="0"/>
                <a:ea typeface="Symbol" panose="05050102010706020507" pitchFamily="18" charset="2"/>
                <a:cs typeface="Symbol" panose="05050102010706020507" pitchFamily="18" charset="2"/>
              </a:rPr>
              <a:t> </a:t>
            </a:r>
            <a:r>
              <a:rPr lang="en-US" sz="1600" b="1" dirty="0">
                <a:latin typeface="Times New Roman" panose="02020603050405020304" pitchFamily="18" charset="0"/>
                <a:ea typeface="Symbol" panose="05050102010706020507" pitchFamily="18" charset="2"/>
                <a:cs typeface="Symbol" panose="05050102010706020507" pitchFamily="18" charset="2"/>
              </a:rPr>
              <a:t>Incubator</a:t>
            </a:r>
            <a:r>
              <a:rPr lang="en-US" sz="1600" dirty="0">
                <a:latin typeface="Times New Roman" panose="02020603050405020304" pitchFamily="18" charset="0"/>
                <a:ea typeface="Symbol" panose="05050102010706020507" pitchFamily="18" charset="2"/>
                <a:cs typeface="Symbol" panose="05050102010706020507" pitchFamily="18" charset="2"/>
              </a:rPr>
              <a:t>: The temperature, humidity,</a:t>
            </a:r>
            <a:r>
              <a:rPr lang="en-US" sz="1600" spc="13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and oxygen levels are all controlled </a:t>
            </a:r>
            <a:r>
              <a:rPr lang="en-US" sz="1600" spc="-10" dirty="0">
                <a:latin typeface="Times New Roman" panose="02020603050405020304" pitchFamily="18" charset="0"/>
                <a:ea typeface="Symbol" panose="05050102010706020507" pitchFamily="18" charset="2"/>
                <a:cs typeface="Symbol" panose="05050102010706020507" pitchFamily="18" charset="2"/>
              </a:rPr>
              <a:t>completely</a:t>
            </a:r>
            <a:endParaRPr lang="en-IN" sz="1600"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18" name="Picture 17">
            <a:extLst>
              <a:ext uri="{FF2B5EF4-FFF2-40B4-BE49-F238E27FC236}">
                <a16:creationId xmlns:a16="http://schemas.microsoft.com/office/drawing/2014/main" id="{EFC92321-489F-4BDD-9B63-C252DD90255C}"/>
              </a:ext>
            </a:extLst>
          </p:cNvPr>
          <p:cNvPicPr>
            <a:picLocks noChangeAspect="1"/>
          </p:cNvPicPr>
          <p:nvPr/>
        </p:nvPicPr>
        <p:blipFill>
          <a:blip r:embed="rId6" cstate="print"/>
          <a:stretch>
            <a:fillRect/>
          </a:stretch>
        </p:blipFill>
        <p:spPr>
          <a:xfrm>
            <a:off x="5673321" y="1311483"/>
            <a:ext cx="2082697" cy="2082697"/>
          </a:xfrm>
          <a:prstGeom prst="rect">
            <a:avLst/>
          </a:prstGeom>
        </p:spPr>
      </p:pic>
      <p:sp>
        <p:nvSpPr>
          <p:cNvPr id="19" name="Rectangle 18">
            <a:extLst>
              <a:ext uri="{FF2B5EF4-FFF2-40B4-BE49-F238E27FC236}">
                <a16:creationId xmlns:a16="http://schemas.microsoft.com/office/drawing/2014/main" id="{A31B9BEC-2327-4FCB-AF56-A8DF443D652F}"/>
              </a:ext>
            </a:extLst>
          </p:cNvPr>
          <p:cNvSpPr/>
          <p:nvPr/>
        </p:nvSpPr>
        <p:spPr>
          <a:xfrm>
            <a:off x="6260602" y="1882070"/>
            <a:ext cx="5749804" cy="1156086"/>
          </a:xfrm>
          <a:prstGeom prst="rect">
            <a:avLst/>
          </a:prstGeom>
        </p:spPr>
        <p:txBody>
          <a:bodyPr wrap="square">
            <a:spAutoFit/>
          </a:bodyPr>
          <a:lstStyle/>
          <a:p>
            <a:pPr marL="1143000" marR="102870" lvl="2" indent="-228600" algn="just">
              <a:lnSpc>
                <a:spcPct val="150000"/>
              </a:lnSpc>
              <a:spcBef>
                <a:spcPts val="90"/>
              </a:spcBef>
              <a:spcAft>
                <a:spcPts val="0"/>
              </a:spcAft>
              <a:buSzPts val="1200"/>
              <a:buFont typeface="Symbol" panose="05050102010706020507" pitchFamily="18" charset="2"/>
              <a:buChar char=""/>
              <a:tabLst>
                <a:tab pos="562610" algn="l"/>
              </a:tabLst>
            </a:pPr>
            <a:r>
              <a:rPr lang="en-US" sz="1600" b="1" dirty="0">
                <a:latin typeface="Times New Roman" panose="02020603050405020304" pitchFamily="18" charset="0"/>
                <a:ea typeface="Symbol" panose="05050102010706020507" pitchFamily="18" charset="2"/>
                <a:cs typeface="Symbol" panose="05050102010706020507" pitchFamily="18" charset="2"/>
              </a:rPr>
              <a:t>Transport</a:t>
            </a:r>
            <a:r>
              <a:rPr lang="en-US" sz="1600" b="1" spc="400" dirty="0">
                <a:latin typeface="Times New Roman" panose="02020603050405020304" pitchFamily="18" charset="0"/>
                <a:ea typeface="Symbol" panose="05050102010706020507" pitchFamily="18" charset="2"/>
                <a:cs typeface="Symbol" panose="05050102010706020507" pitchFamily="18" charset="2"/>
              </a:rPr>
              <a:t> </a:t>
            </a:r>
            <a:r>
              <a:rPr lang="en-US" sz="1600" b="1" dirty="0">
                <a:latin typeface="Times New Roman" panose="02020603050405020304" pitchFamily="18" charset="0"/>
                <a:ea typeface="Symbol" panose="05050102010706020507" pitchFamily="18" charset="2"/>
                <a:cs typeface="Symbol" panose="05050102010706020507" pitchFamily="18" charset="2"/>
              </a:rPr>
              <a:t>Incubator</a:t>
            </a:r>
            <a:r>
              <a:rPr lang="en-US" sz="1600" dirty="0">
                <a:latin typeface="Times New Roman" panose="02020603050405020304" pitchFamily="18" charset="0"/>
                <a:ea typeface="Symbol" panose="05050102010706020507" pitchFamily="18" charset="2"/>
                <a:cs typeface="Symbol" panose="05050102010706020507" pitchFamily="18" charset="2"/>
              </a:rPr>
              <a:t>:</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Portable</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incubator</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used</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to</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transport</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neonates</a:t>
            </a:r>
            <a:r>
              <a:rPr lang="en-US" sz="1600" spc="40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between hospitals or within medical facilities.</a:t>
            </a:r>
            <a:endParaRPr lang="en-IN" sz="1600"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20" name="Picture 19">
            <a:extLst>
              <a:ext uri="{FF2B5EF4-FFF2-40B4-BE49-F238E27FC236}">
                <a16:creationId xmlns:a16="http://schemas.microsoft.com/office/drawing/2014/main" id="{64526BA5-728C-4EE8-944A-AD88DAEDF8A8}"/>
              </a:ext>
            </a:extLst>
          </p:cNvPr>
          <p:cNvPicPr>
            <a:picLocks noChangeAspect="1"/>
          </p:cNvPicPr>
          <p:nvPr/>
        </p:nvPicPr>
        <p:blipFill>
          <a:blip r:embed="rId7"/>
          <a:stretch>
            <a:fillRect/>
          </a:stretch>
        </p:blipFill>
        <p:spPr>
          <a:xfrm>
            <a:off x="6157698" y="3792609"/>
            <a:ext cx="2206230" cy="1801968"/>
          </a:xfrm>
          <a:prstGeom prst="rect">
            <a:avLst/>
          </a:prstGeom>
        </p:spPr>
      </p:pic>
      <p:sp>
        <p:nvSpPr>
          <p:cNvPr id="21" name="Rectangle 20">
            <a:extLst>
              <a:ext uri="{FF2B5EF4-FFF2-40B4-BE49-F238E27FC236}">
                <a16:creationId xmlns:a16="http://schemas.microsoft.com/office/drawing/2014/main" id="{B327F830-6310-408C-84B7-9AE359EA5C5A}"/>
              </a:ext>
            </a:extLst>
          </p:cNvPr>
          <p:cNvSpPr/>
          <p:nvPr/>
        </p:nvSpPr>
        <p:spPr>
          <a:xfrm>
            <a:off x="7446974" y="4115550"/>
            <a:ext cx="3967274" cy="1156086"/>
          </a:xfrm>
          <a:prstGeom prst="rect">
            <a:avLst/>
          </a:prstGeom>
        </p:spPr>
        <p:txBody>
          <a:bodyPr wrap="square">
            <a:spAutoFit/>
          </a:bodyPr>
          <a:lstStyle/>
          <a:p>
            <a:pPr marL="1143000" lvl="2" indent="-228600" algn="just">
              <a:lnSpc>
                <a:spcPct val="150000"/>
              </a:lnSpc>
              <a:spcBef>
                <a:spcPts val="95"/>
              </a:spcBef>
              <a:spcAft>
                <a:spcPts val="0"/>
              </a:spcAft>
              <a:buSzPts val="1200"/>
              <a:buFont typeface="Symbol" panose="05050102010706020507" pitchFamily="18" charset="2"/>
              <a:buChar char=""/>
              <a:tabLst>
                <a:tab pos="561975" algn="l"/>
              </a:tabLst>
            </a:pPr>
            <a:r>
              <a:rPr lang="en-US" sz="1600" b="1" dirty="0">
                <a:latin typeface="Times New Roman" panose="02020603050405020304" pitchFamily="18" charset="0"/>
                <a:ea typeface="Symbol" panose="05050102010706020507" pitchFamily="18" charset="2"/>
                <a:cs typeface="Symbol" panose="05050102010706020507" pitchFamily="18" charset="2"/>
              </a:rPr>
              <a:t>Hybrid</a:t>
            </a:r>
            <a:r>
              <a:rPr lang="en-US" sz="1600" b="1" spc="-15" dirty="0">
                <a:latin typeface="Times New Roman" panose="02020603050405020304" pitchFamily="18" charset="0"/>
                <a:ea typeface="Symbol" panose="05050102010706020507" pitchFamily="18" charset="2"/>
                <a:cs typeface="Symbol" panose="05050102010706020507" pitchFamily="18" charset="2"/>
              </a:rPr>
              <a:t> </a:t>
            </a:r>
            <a:r>
              <a:rPr lang="en-US" sz="1600" b="1" dirty="0">
                <a:latin typeface="Times New Roman" panose="02020603050405020304" pitchFamily="18" charset="0"/>
                <a:ea typeface="Symbol" panose="05050102010706020507" pitchFamily="18" charset="2"/>
                <a:cs typeface="Symbol" panose="05050102010706020507" pitchFamily="18" charset="2"/>
              </a:rPr>
              <a:t>Incubator</a:t>
            </a:r>
            <a:r>
              <a:rPr lang="en-US" sz="1600" dirty="0">
                <a:latin typeface="Times New Roman" panose="02020603050405020304" pitchFamily="18" charset="0"/>
                <a:ea typeface="Symbol" panose="05050102010706020507" pitchFamily="18" charset="2"/>
                <a:cs typeface="Symbol" panose="05050102010706020507" pitchFamily="18" charset="2"/>
              </a:rPr>
              <a:t>:</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This is</a:t>
            </a:r>
            <a:r>
              <a:rPr lang="en-US" sz="1600" spc="-1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a:t>
            </a:r>
            <a:r>
              <a:rPr lang="en-US" sz="1600" spc="-1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combination</a:t>
            </a:r>
            <a:r>
              <a:rPr lang="en-US" sz="1600" spc="-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both</a:t>
            </a:r>
            <a:r>
              <a:rPr lang="en-US" sz="1600" spc="-6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open</a:t>
            </a:r>
            <a:r>
              <a:rPr lang="en-US" sz="1600" spc="-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incubator</a:t>
            </a:r>
            <a:r>
              <a:rPr lang="en-US" sz="1600" spc="-5"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and</a:t>
            </a:r>
            <a:r>
              <a:rPr lang="en-US" sz="1600" spc="-10" dirty="0">
                <a:latin typeface="Times New Roman" panose="02020603050405020304" pitchFamily="18" charset="0"/>
                <a:ea typeface="Symbol" panose="05050102010706020507" pitchFamily="18" charset="2"/>
                <a:cs typeface="Symbol" panose="05050102010706020507" pitchFamily="18" charset="2"/>
              </a:rPr>
              <a:t> </a:t>
            </a:r>
            <a:r>
              <a:rPr lang="en-US" sz="1600" dirty="0">
                <a:latin typeface="Times New Roman" panose="02020603050405020304" pitchFamily="18" charset="0"/>
                <a:ea typeface="Symbol" panose="05050102010706020507" pitchFamily="18" charset="2"/>
                <a:cs typeface="Symbol" panose="05050102010706020507" pitchFamily="18" charset="2"/>
              </a:rPr>
              <a:t>closed</a:t>
            </a:r>
            <a:r>
              <a:rPr lang="en-US" sz="1600" spc="15" dirty="0">
                <a:latin typeface="Times New Roman" panose="02020603050405020304" pitchFamily="18" charset="0"/>
                <a:ea typeface="Symbol" panose="05050102010706020507" pitchFamily="18" charset="2"/>
                <a:cs typeface="Symbol" panose="05050102010706020507" pitchFamily="18" charset="2"/>
              </a:rPr>
              <a:t> </a:t>
            </a:r>
            <a:r>
              <a:rPr lang="en-US" sz="1600" spc="-10" dirty="0">
                <a:latin typeface="Times New Roman" panose="02020603050405020304" pitchFamily="18" charset="0"/>
                <a:ea typeface="Symbol" panose="05050102010706020507" pitchFamily="18" charset="2"/>
                <a:cs typeface="Symbol" panose="05050102010706020507" pitchFamily="18" charset="2"/>
              </a:rPr>
              <a:t>incubator</a:t>
            </a:r>
            <a:endParaRPr lang="en-IN" sz="1600" spc="0" dirty="0">
              <a:effectLst/>
              <a:latin typeface="Times New Roman" panose="02020603050405020304" pitchFamily="18" charset="0"/>
              <a:ea typeface="Symbol" panose="05050102010706020507" pitchFamily="18" charset="2"/>
              <a:cs typeface="Symbol" panose="05050102010706020507" pitchFamily="18" charset="2"/>
            </a:endParaRPr>
          </a:p>
        </p:txBody>
      </p:sp>
      <p:pic>
        <p:nvPicPr>
          <p:cNvPr id="22" name="Picture 21">
            <a:extLst>
              <a:ext uri="{FF2B5EF4-FFF2-40B4-BE49-F238E27FC236}">
                <a16:creationId xmlns:a16="http://schemas.microsoft.com/office/drawing/2014/main" id="{CA50BFD5-4C4C-47EA-93DD-D8B703031D68}"/>
              </a:ext>
            </a:extLst>
          </p:cNvPr>
          <p:cNvPicPr>
            <a:picLocks noChangeAspect="1"/>
          </p:cNvPicPr>
          <p:nvPr/>
        </p:nvPicPr>
        <p:blipFill>
          <a:blip r:embed="rId8"/>
          <a:stretch>
            <a:fillRect/>
          </a:stretch>
        </p:blipFill>
        <p:spPr>
          <a:xfrm>
            <a:off x="0" y="0"/>
            <a:ext cx="2406316" cy="914400"/>
          </a:xfrm>
          <a:prstGeom prst="rect">
            <a:avLst/>
          </a:prstGeom>
        </p:spPr>
      </p:pic>
    </p:spTree>
    <p:extLst>
      <p:ext uri="{BB962C8B-B14F-4D97-AF65-F5344CB8AC3E}">
        <p14:creationId xmlns:p14="http://schemas.microsoft.com/office/powerpoint/2010/main" val="30360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4)">
                                      <p:cBhvr>
                                        <p:cTn id="14" dur="25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4)">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additive="base">
                                        <p:cTn id="30"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heel(4)">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heel(4)">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F2643636-D1EF-4D10-8FD4-D5DAFBA53365}"/>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CFF11EE0-B515-406E-AF37-DFABEE1B5CBD}"/>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C0196BD-C937-448F-B044-479699416382}"/>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6152DD6B-7A53-4834-B202-7CF61CA80D12}"/>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D63194B8-10B0-4B43-9853-24F5755E3C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221B6584-1A86-4AE2-B2B1-5D40C84F1E4D}"/>
              </a:ext>
            </a:extLst>
          </p:cNvPr>
          <p:cNvPicPr/>
          <p:nvPr/>
        </p:nvPicPr>
        <p:blipFill>
          <a:blip r:embed="rId3" cstate="print"/>
          <a:srcRect/>
          <a:stretch>
            <a:fillRect/>
          </a:stretch>
        </p:blipFill>
        <p:spPr>
          <a:xfrm>
            <a:off x="9847692" y="125751"/>
            <a:ext cx="1099803" cy="906363"/>
          </a:xfrm>
          <a:prstGeom prst="rect">
            <a:avLst/>
          </a:prstGeom>
          <a:ln/>
        </p:spPr>
      </p:pic>
      <p:sp>
        <p:nvSpPr>
          <p:cNvPr id="13" name="Rectangle: Rounded Corners 12">
            <a:extLst>
              <a:ext uri="{FF2B5EF4-FFF2-40B4-BE49-F238E27FC236}">
                <a16:creationId xmlns:a16="http://schemas.microsoft.com/office/drawing/2014/main" id="{6F723C98-6ED5-4A21-B0CD-A9997D54F7F5}"/>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MARKET STATISTICS</a:t>
            </a:r>
            <a:endParaRPr lang="en-IN" sz="22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ECA1613-3F0F-4018-9310-CB37D5C8F232}"/>
              </a:ext>
            </a:extLst>
          </p:cNvPr>
          <p:cNvPicPr>
            <a:picLocks noChangeAspect="1"/>
          </p:cNvPicPr>
          <p:nvPr/>
        </p:nvPicPr>
        <p:blipFill>
          <a:blip r:embed="rId4"/>
          <a:stretch>
            <a:fillRect/>
          </a:stretch>
        </p:blipFill>
        <p:spPr>
          <a:xfrm>
            <a:off x="933718" y="1646582"/>
            <a:ext cx="4359965" cy="2932043"/>
          </a:xfrm>
          <a:prstGeom prst="rect">
            <a:avLst/>
          </a:prstGeom>
        </p:spPr>
      </p:pic>
      <p:pic>
        <p:nvPicPr>
          <p:cNvPr id="15" name="Picture 14">
            <a:extLst>
              <a:ext uri="{FF2B5EF4-FFF2-40B4-BE49-F238E27FC236}">
                <a16:creationId xmlns:a16="http://schemas.microsoft.com/office/drawing/2014/main" id="{0CAFD3A0-F080-42ED-BE3C-64E89BADBA3D}"/>
              </a:ext>
            </a:extLst>
          </p:cNvPr>
          <p:cNvPicPr>
            <a:picLocks noChangeAspect="1"/>
          </p:cNvPicPr>
          <p:nvPr/>
        </p:nvPicPr>
        <p:blipFill>
          <a:blip r:embed="rId5" cstate="print"/>
          <a:stretch>
            <a:fillRect/>
          </a:stretch>
        </p:blipFill>
        <p:spPr>
          <a:xfrm>
            <a:off x="6359452" y="1646582"/>
            <a:ext cx="4808769" cy="2704933"/>
          </a:xfrm>
          <a:prstGeom prst="rect">
            <a:avLst/>
          </a:prstGeom>
        </p:spPr>
      </p:pic>
      <p:sp>
        <p:nvSpPr>
          <p:cNvPr id="16" name="TextBox 15">
            <a:extLst>
              <a:ext uri="{FF2B5EF4-FFF2-40B4-BE49-F238E27FC236}">
                <a16:creationId xmlns:a16="http://schemas.microsoft.com/office/drawing/2014/main" id="{58007035-EC1B-4AD1-A915-2D2A35EAD710}"/>
              </a:ext>
            </a:extLst>
          </p:cNvPr>
          <p:cNvSpPr txBox="1"/>
          <p:nvPr/>
        </p:nvSpPr>
        <p:spPr>
          <a:xfrm>
            <a:off x="933718" y="4773632"/>
            <a:ext cx="4272580" cy="4001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2000" dirty="0">
                <a:latin typeface="Times New Roman" panose="02020603050405020304" pitchFamily="18" charset="0"/>
                <a:cs typeface="Times New Roman" panose="02020603050405020304" pitchFamily="18" charset="0"/>
              </a:rPr>
              <a:t>Market Statistics of Sleep Apnea device</a:t>
            </a:r>
            <a:endParaRPr lang="en-IN" sz="2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42193DF-0202-4800-961B-58DE7A9C1FA0}"/>
              </a:ext>
            </a:extLst>
          </p:cNvPr>
          <p:cNvSpPr txBox="1"/>
          <p:nvPr/>
        </p:nvSpPr>
        <p:spPr>
          <a:xfrm>
            <a:off x="7112610" y="4763229"/>
            <a:ext cx="3231975" cy="4001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2000" dirty="0">
                <a:latin typeface="Times New Roman" panose="02020603050405020304" pitchFamily="18" charset="0"/>
                <a:cs typeface="Times New Roman" panose="02020603050405020304" pitchFamily="18" charset="0"/>
              </a:rPr>
              <a:t>Market Statistics of Incubator</a:t>
            </a:r>
            <a:endParaRPr lang="en-IN" sz="2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550DAE67-857E-42C7-B62F-1D2AE8CDB64D}"/>
              </a:ext>
            </a:extLst>
          </p:cNvPr>
          <p:cNvPicPr>
            <a:picLocks noChangeAspect="1"/>
          </p:cNvPicPr>
          <p:nvPr/>
        </p:nvPicPr>
        <p:blipFill>
          <a:blip r:embed="rId6"/>
          <a:stretch>
            <a:fillRect/>
          </a:stretch>
        </p:blipFill>
        <p:spPr>
          <a:xfrm>
            <a:off x="0" y="0"/>
            <a:ext cx="2406316" cy="914400"/>
          </a:xfrm>
          <a:prstGeom prst="rect">
            <a:avLst/>
          </a:prstGeom>
        </p:spPr>
      </p:pic>
    </p:spTree>
    <p:extLst>
      <p:ext uri="{BB962C8B-B14F-4D97-AF65-F5344CB8AC3E}">
        <p14:creationId xmlns:p14="http://schemas.microsoft.com/office/powerpoint/2010/main" val="27033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4)">
                                      <p:cBhvr>
                                        <p:cTn id="14" dur="750"/>
                                        <p:tgtEl>
                                          <p:spTgt spid="14"/>
                                        </p:tgtEl>
                                      </p:cBhvr>
                                    </p:animEffect>
                                  </p:childTnLst>
                                </p:cTn>
                              </p:par>
                              <p:par>
                                <p:cTn id="15" presetID="21"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4)">
                                      <p:cBhvr>
                                        <p:cTn id="17" dur="750"/>
                                        <p:tgtEl>
                                          <p:spTgt spid="16"/>
                                        </p:tgtEl>
                                      </p:cBhvr>
                                    </p:animEffect>
                                  </p:childTnLst>
                                </p:cTn>
                              </p:par>
                              <p:par>
                                <p:cTn id="18" presetID="21"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4)">
                                      <p:cBhvr>
                                        <p:cTn id="20" dur="750"/>
                                        <p:tgtEl>
                                          <p:spTgt spid="15"/>
                                        </p:tgtEl>
                                      </p:cBhvr>
                                    </p:animEffect>
                                  </p:childTnLst>
                                </p:cTn>
                              </p:par>
                              <p:par>
                                <p:cTn id="21" presetID="21"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heel(4)">
                                      <p:cBhvr>
                                        <p:cTn id="2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BDB01F27-E285-48FD-848B-0D333C1A3CD1}"/>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65360672-91FC-4965-BDA8-129D5D983C0E}"/>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7</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F6DCF08-E613-4C41-96D5-5E16EBA5D4D3}"/>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B04A347D-5566-40A3-9380-0B0A46537639}"/>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A9F9E590-4FC0-4899-9203-E62DB39A0B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D7CF57B2-6D57-4463-8ADA-457861328457}"/>
              </a:ext>
            </a:extLst>
          </p:cNvPr>
          <p:cNvPicPr/>
          <p:nvPr/>
        </p:nvPicPr>
        <p:blipFill>
          <a:blip r:embed="rId3" cstate="print"/>
          <a:srcRect/>
          <a:stretch>
            <a:fillRect/>
          </a:stretch>
        </p:blipFill>
        <p:spPr>
          <a:xfrm>
            <a:off x="9843658" y="125751"/>
            <a:ext cx="1099803" cy="906363"/>
          </a:xfrm>
          <a:prstGeom prst="rect">
            <a:avLst/>
          </a:prstGeom>
          <a:ln/>
        </p:spPr>
      </p:pic>
      <p:sp>
        <p:nvSpPr>
          <p:cNvPr id="13" name="Rectangle: Rounded Corners 12">
            <a:extLst>
              <a:ext uri="{FF2B5EF4-FFF2-40B4-BE49-F238E27FC236}">
                <a16:creationId xmlns:a16="http://schemas.microsoft.com/office/drawing/2014/main" id="{D1354A0A-DD65-472B-9F4F-80A88C176179}"/>
              </a:ext>
            </a:extLst>
          </p:cNvPr>
          <p:cNvSpPr/>
          <p:nvPr/>
        </p:nvSpPr>
        <p:spPr>
          <a:xfrm>
            <a:off x="4204588" y="374683"/>
            <a:ext cx="3128380" cy="62203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FEILD SURVEY</a:t>
            </a:r>
            <a:endParaRPr lang="en-IN" sz="2200"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D6BBB4C3-DC24-4ED0-B7F7-1BA3BA94F0B8}"/>
              </a:ext>
            </a:extLst>
          </p:cNvPr>
          <p:cNvPicPr/>
          <p:nvPr/>
        </p:nvPicPr>
        <p:blipFill rotWithShape="1">
          <a:blip r:embed="rId4" cstate="print">
            <a:extLst>
              <a:ext uri="{28A0092B-C50C-407E-A947-70E740481C1C}">
                <a14:useLocalDpi xmlns:a14="http://schemas.microsoft.com/office/drawing/2010/main" val="0"/>
              </a:ext>
            </a:extLst>
          </a:blip>
          <a:srcRect b="19316"/>
          <a:stretch/>
        </p:blipFill>
        <p:spPr bwMode="auto">
          <a:xfrm>
            <a:off x="1094482" y="1368502"/>
            <a:ext cx="2273300" cy="2327895"/>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C6D2B85E-6706-4298-89DB-CF20C45A57B3}"/>
              </a:ext>
            </a:extLst>
          </p:cNvPr>
          <p:cNvPicPr/>
          <p:nvPr/>
        </p:nvPicPr>
        <p:blipFill rotWithShape="1">
          <a:blip r:embed="rId5" cstate="print">
            <a:extLst>
              <a:ext uri="{28A0092B-C50C-407E-A947-70E740481C1C}">
                <a14:useLocalDpi xmlns:a14="http://schemas.microsoft.com/office/drawing/2010/main" val="0"/>
              </a:ext>
            </a:extLst>
          </a:blip>
          <a:srcRect b="19063"/>
          <a:stretch/>
        </p:blipFill>
        <p:spPr bwMode="auto">
          <a:xfrm>
            <a:off x="3863975" y="1368504"/>
            <a:ext cx="2232025" cy="2263775"/>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41C23D03-8C98-4034-BA8B-B03C0908C716}"/>
              </a:ext>
            </a:extLst>
          </p:cNvPr>
          <p:cNvPicPr/>
          <p:nvPr/>
        </p:nvPicPr>
        <p:blipFill rotWithShape="1">
          <a:blip r:embed="rId6" cstate="print">
            <a:extLst>
              <a:ext uri="{28A0092B-C50C-407E-A947-70E740481C1C}">
                <a14:useLocalDpi xmlns:a14="http://schemas.microsoft.com/office/drawing/2010/main" val="0"/>
              </a:ext>
            </a:extLst>
          </a:blip>
          <a:srcRect b="19503"/>
          <a:stretch/>
        </p:blipFill>
        <p:spPr bwMode="auto">
          <a:xfrm>
            <a:off x="6592192" y="1368503"/>
            <a:ext cx="2190115" cy="2263775"/>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73F23A5E-4614-45EB-9FFE-2047B5B774FA}"/>
              </a:ext>
            </a:extLst>
          </p:cNvPr>
          <p:cNvPicPr/>
          <p:nvPr/>
        </p:nvPicPr>
        <p:blipFill rotWithShape="1">
          <a:blip r:embed="rId7" cstate="print">
            <a:extLst>
              <a:ext uri="{28A0092B-C50C-407E-A947-70E740481C1C}">
                <a14:useLocalDpi xmlns:a14="http://schemas.microsoft.com/office/drawing/2010/main" val="0"/>
              </a:ext>
            </a:extLst>
          </a:blip>
          <a:srcRect b="18832"/>
          <a:stretch/>
        </p:blipFill>
        <p:spPr bwMode="auto">
          <a:xfrm>
            <a:off x="9278500" y="1368503"/>
            <a:ext cx="2230120" cy="2263775"/>
          </a:xfrm>
          <a:prstGeom prst="rect">
            <a:avLst/>
          </a:prstGeom>
          <a:noFill/>
          <a:ln>
            <a:noFill/>
          </a:ln>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CF394F61-4E22-40F0-B35B-70C7ABDA894D}"/>
              </a:ext>
            </a:extLst>
          </p:cNvPr>
          <p:cNvSpPr/>
          <p:nvPr/>
        </p:nvSpPr>
        <p:spPr>
          <a:xfrm>
            <a:off x="1094481" y="4081489"/>
            <a:ext cx="10527675" cy="1687963"/>
          </a:xfrm>
          <a:prstGeom prst="rect">
            <a:avLst/>
          </a:prstGeom>
        </p:spPr>
        <p:txBody>
          <a:bodyPr wrap="square">
            <a:spAutoFit/>
          </a:bodyPr>
          <a:lstStyle/>
          <a:p>
            <a:pPr marL="342900" lvl="0" indent="-342900" algn="just">
              <a:lnSpc>
                <a:spcPct val="150000"/>
              </a:lnSpc>
              <a:spcBef>
                <a:spcPts val="40"/>
              </a:spcBef>
              <a:spcAft>
                <a:spcPts val="0"/>
              </a:spcAft>
              <a:buFont typeface="Symbol" panose="05050102010706020507" pitchFamily="18" charset="2"/>
              <a:buChar char=""/>
              <a:tabLst>
                <a:tab pos="1077595" algn="l"/>
              </a:tabLst>
            </a:pPr>
            <a:r>
              <a:rPr lang="en-US" sz="2400" dirty="0">
                <a:latin typeface="Times New Roman" panose="02020603050405020304" pitchFamily="18" charset="0"/>
                <a:ea typeface="Times New Roman" panose="02020603050405020304" pitchFamily="18" charset="0"/>
              </a:rPr>
              <a:t>We visited the Government Hospital, Bannur, during our interaction we observed that they had 2 units where Incubators were present</a:t>
            </a:r>
            <a:endParaRPr lang="en-IN" sz="2400" dirty="0">
              <a:latin typeface="Times New Roman" panose="02020603050405020304" pitchFamily="18" charset="0"/>
              <a:ea typeface="Times New Roman" panose="02020603050405020304" pitchFamily="18" charset="0"/>
            </a:endParaRPr>
          </a:p>
          <a:p>
            <a:pPr marL="342900" lvl="0" indent="-342900" algn="just">
              <a:lnSpc>
                <a:spcPct val="150000"/>
              </a:lnSpc>
              <a:spcBef>
                <a:spcPts val="40"/>
              </a:spcBef>
              <a:spcAft>
                <a:spcPts val="0"/>
              </a:spcAft>
              <a:buFont typeface="Symbol" panose="05050102010706020507" pitchFamily="18" charset="2"/>
              <a:buChar char=""/>
              <a:tabLst>
                <a:tab pos="1077595" algn="l"/>
              </a:tabLst>
            </a:pPr>
            <a:r>
              <a:rPr lang="en-US" sz="2400" dirty="0">
                <a:latin typeface="Times New Roman" panose="02020603050405020304" pitchFamily="18" charset="0"/>
                <a:ea typeface="Times New Roman" panose="02020603050405020304" pitchFamily="18" charset="0"/>
              </a:rPr>
              <a:t>All the incubators were very bulky and not portable</a:t>
            </a:r>
            <a:endParaRPr lang="en-IN" sz="24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7596A642-C7A0-436C-903C-3C1FFB295F92}"/>
              </a:ext>
            </a:extLst>
          </p:cNvPr>
          <p:cNvPicPr>
            <a:picLocks noChangeAspect="1"/>
          </p:cNvPicPr>
          <p:nvPr/>
        </p:nvPicPr>
        <p:blipFill>
          <a:blip r:embed="rId8"/>
          <a:stretch>
            <a:fillRect/>
          </a:stretch>
        </p:blipFill>
        <p:spPr>
          <a:xfrm>
            <a:off x="0" y="0"/>
            <a:ext cx="2406316" cy="914400"/>
          </a:xfrm>
          <a:prstGeom prst="rect">
            <a:avLst/>
          </a:prstGeom>
        </p:spPr>
      </p:pic>
    </p:spTree>
    <p:extLst>
      <p:ext uri="{BB962C8B-B14F-4D97-AF65-F5344CB8AC3E}">
        <p14:creationId xmlns:p14="http://schemas.microsoft.com/office/powerpoint/2010/main" val="52234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3"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heel(3)">
                                      <p:cBhvr>
                                        <p:cTn id="14" dur="750"/>
                                        <p:tgtEl>
                                          <p:spTgt spid="18"/>
                                        </p:tgtEl>
                                      </p:cBhvr>
                                    </p:animEffect>
                                  </p:childTnLst>
                                </p:cTn>
                              </p:par>
                              <p:par>
                                <p:cTn id="15" presetID="21" presetClass="entr" presetSubtype="3"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3)">
                                      <p:cBhvr>
                                        <p:cTn id="17" dur="750"/>
                                        <p:tgtEl>
                                          <p:spTgt spid="14"/>
                                        </p:tgtEl>
                                      </p:cBhvr>
                                    </p:animEffect>
                                  </p:childTnLst>
                                </p:cTn>
                              </p:par>
                              <p:par>
                                <p:cTn id="18" presetID="21" presetClass="entr" presetSubtype="3"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3)">
                                      <p:cBhvr>
                                        <p:cTn id="20" dur="750"/>
                                        <p:tgtEl>
                                          <p:spTgt spid="15"/>
                                        </p:tgtEl>
                                      </p:cBhvr>
                                    </p:animEffect>
                                  </p:childTnLst>
                                </p:cTn>
                              </p:par>
                              <p:par>
                                <p:cTn id="21" presetID="21" presetClass="entr" presetSubtype="3"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3)">
                                      <p:cBhvr>
                                        <p:cTn id="23" dur="750"/>
                                        <p:tgtEl>
                                          <p:spTgt spid="16"/>
                                        </p:tgtEl>
                                      </p:cBhvr>
                                    </p:animEffect>
                                  </p:childTnLst>
                                </p:cTn>
                              </p:par>
                              <p:par>
                                <p:cTn id="24" presetID="21" presetClass="entr" presetSubtype="3"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heel(3)">
                                      <p:cBhvr>
                                        <p:cTn id="26" dur="75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checkerboard(across)">
                                      <p:cBhvr>
                                        <p:cTn id="31" dur="500"/>
                                        <p:tgtEl>
                                          <p:spTgt spid="18">
                                            <p:txEl>
                                              <p:pRg st="0" end="0"/>
                                            </p:txEl>
                                          </p:spTgt>
                                        </p:tgtEl>
                                      </p:cBhvr>
                                    </p:animEffect>
                                  </p:childTnLst>
                                </p:cTn>
                              </p:par>
                              <p:par>
                                <p:cTn id="32" presetID="5" presetClass="entr" presetSubtype="10" fill="hold" nodeType="withEffect">
                                  <p:stCondLst>
                                    <p:cond delay="0"/>
                                  </p:stCondLst>
                                  <p:childTnLst>
                                    <p:set>
                                      <p:cBhvr>
                                        <p:cTn id="33" dur="1" fill="hold">
                                          <p:stCondLst>
                                            <p:cond delay="0"/>
                                          </p:stCondLst>
                                        </p:cTn>
                                        <p:tgtEl>
                                          <p:spTgt spid="18">
                                            <p:txEl>
                                              <p:pRg st="1" end="1"/>
                                            </p:txEl>
                                          </p:spTgt>
                                        </p:tgtEl>
                                        <p:attrNameLst>
                                          <p:attrName>style.visibility</p:attrName>
                                        </p:attrNameLst>
                                      </p:cBhvr>
                                      <p:to>
                                        <p:strVal val="visible"/>
                                      </p:to>
                                    </p:set>
                                    <p:animEffect transition="in" filter="checkerboard(across)">
                                      <p:cBhvr>
                                        <p:cTn id="34"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A89F300D-F00F-49A1-85B8-EF4A0D0252A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FBE60CFB-0FA3-4C05-90EE-0816056736B9}"/>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8</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FB1A9D3-9A90-4CA2-BEDD-980C63B10979}"/>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FBEA5B1C-10FC-4606-881F-09BEA57F0A79}"/>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065881CE-099A-4BF6-9C92-98C1BB4A2D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10.png">
            <a:extLst>
              <a:ext uri="{FF2B5EF4-FFF2-40B4-BE49-F238E27FC236}">
                <a16:creationId xmlns:a16="http://schemas.microsoft.com/office/drawing/2014/main" id="{B5DD55C6-31D8-4850-8704-84CC01BB5B95}"/>
              </a:ext>
            </a:extLst>
          </p:cNvPr>
          <p:cNvPicPr/>
          <p:nvPr/>
        </p:nvPicPr>
        <p:blipFill>
          <a:blip r:embed="rId3" cstate="print"/>
          <a:srcRect/>
          <a:stretch>
            <a:fillRect/>
          </a:stretch>
        </p:blipFill>
        <p:spPr>
          <a:xfrm>
            <a:off x="9848471" y="125367"/>
            <a:ext cx="1099803" cy="906363"/>
          </a:xfrm>
          <a:prstGeom prst="rect">
            <a:avLst/>
          </a:prstGeom>
          <a:ln/>
        </p:spPr>
      </p:pic>
      <p:sp>
        <p:nvSpPr>
          <p:cNvPr id="13" name="Rectangle: Rounded Corners 12">
            <a:extLst>
              <a:ext uri="{FF2B5EF4-FFF2-40B4-BE49-F238E27FC236}">
                <a16:creationId xmlns:a16="http://schemas.microsoft.com/office/drawing/2014/main" id="{3DEA6AE7-8A48-42F0-916C-F4012A65872E}"/>
              </a:ext>
            </a:extLst>
          </p:cNvPr>
          <p:cNvSpPr/>
          <p:nvPr/>
        </p:nvSpPr>
        <p:spPr>
          <a:xfrm>
            <a:off x="4204588" y="374683"/>
            <a:ext cx="3128380" cy="608728"/>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MARKET SURVEY</a:t>
            </a:r>
            <a:endParaRPr lang="en-IN" sz="2200" dirty="0">
              <a:solidFill>
                <a:schemeClr val="bg1"/>
              </a:solidFill>
              <a:latin typeface="Times New Roman" panose="02020603050405020304" pitchFamily="18"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9BE538E4-DDBC-4C27-9F65-A28E5D360834}"/>
              </a:ext>
            </a:extLst>
          </p:cNvPr>
          <p:cNvGraphicFramePr>
            <a:graphicFrameLocks noGrp="1"/>
          </p:cNvGraphicFramePr>
          <p:nvPr>
            <p:extLst>
              <p:ext uri="{D42A27DB-BD31-4B8C-83A1-F6EECF244321}">
                <p14:modId xmlns:p14="http://schemas.microsoft.com/office/powerpoint/2010/main" val="476726057"/>
              </p:ext>
            </p:extLst>
          </p:nvPr>
        </p:nvGraphicFramePr>
        <p:xfrm>
          <a:off x="597154" y="1179845"/>
          <a:ext cx="10608559" cy="5066704"/>
        </p:xfrm>
        <a:graphic>
          <a:graphicData uri="http://schemas.openxmlformats.org/drawingml/2006/table">
            <a:tbl>
              <a:tblPr firstRow="1" firstCol="1" lastRow="1" lastCol="1" bandRow="1" bandCol="1">
                <a:tableStyleId>{5940675A-B579-460E-94D1-54222C63F5DA}</a:tableStyleId>
              </a:tblPr>
              <a:tblGrid>
                <a:gridCol w="620990">
                  <a:extLst>
                    <a:ext uri="{9D8B030D-6E8A-4147-A177-3AD203B41FA5}">
                      <a16:colId xmlns:a16="http://schemas.microsoft.com/office/drawing/2014/main" val="2109390078"/>
                    </a:ext>
                  </a:extLst>
                </a:gridCol>
                <a:gridCol w="2837827">
                  <a:extLst>
                    <a:ext uri="{9D8B030D-6E8A-4147-A177-3AD203B41FA5}">
                      <a16:colId xmlns:a16="http://schemas.microsoft.com/office/drawing/2014/main" val="643743921"/>
                    </a:ext>
                  </a:extLst>
                </a:gridCol>
                <a:gridCol w="2248872">
                  <a:extLst>
                    <a:ext uri="{9D8B030D-6E8A-4147-A177-3AD203B41FA5}">
                      <a16:colId xmlns:a16="http://schemas.microsoft.com/office/drawing/2014/main" val="584468100"/>
                    </a:ext>
                  </a:extLst>
                </a:gridCol>
                <a:gridCol w="1631270">
                  <a:extLst>
                    <a:ext uri="{9D8B030D-6E8A-4147-A177-3AD203B41FA5}">
                      <a16:colId xmlns:a16="http://schemas.microsoft.com/office/drawing/2014/main" val="1843349596"/>
                    </a:ext>
                  </a:extLst>
                </a:gridCol>
                <a:gridCol w="3269600">
                  <a:extLst>
                    <a:ext uri="{9D8B030D-6E8A-4147-A177-3AD203B41FA5}">
                      <a16:colId xmlns:a16="http://schemas.microsoft.com/office/drawing/2014/main" val="4186504636"/>
                    </a:ext>
                  </a:extLst>
                </a:gridCol>
              </a:tblGrid>
              <a:tr h="630308">
                <a:tc>
                  <a:txBody>
                    <a:bodyPr/>
                    <a:lstStyle/>
                    <a:p>
                      <a:pPr marL="81915" algn="l">
                        <a:lnSpc>
                          <a:spcPts val="1340"/>
                        </a:lnSpc>
                        <a:spcAft>
                          <a:spcPts val="0"/>
                        </a:spcAft>
                      </a:pPr>
                      <a:endParaRPr lang="en-US" sz="1600" b="1" spc="-25" dirty="0">
                        <a:effectLst/>
                        <a:latin typeface="Times New Roman" panose="02020603050405020304" pitchFamily="18" charset="0"/>
                        <a:cs typeface="Times New Roman" panose="02020603050405020304" pitchFamily="18" charset="0"/>
                      </a:endParaRPr>
                    </a:p>
                    <a:p>
                      <a:pPr marL="81915" algn="l">
                        <a:lnSpc>
                          <a:spcPts val="1340"/>
                        </a:lnSpc>
                        <a:spcAft>
                          <a:spcPts val="0"/>
                        </a:spcAft>
                      </a:pPr>
                      <a:r>
                        <a:rPr lang="en-US" sz="1600" b="1" spc="-25" dirty="0">
                          <a:effectLst/>
                          <a:latin typeface="Times New Roman" panose="02020603050405020304" pitchFamily="18" charset="0"/>
                          <a:cs typeface="Times New Roman" panose="02020603050405020304" pitchFamily="18" charset="0"/>
                        </a:rPr>
                        <a:t>Sl.</a:t>
                      </a:r>
                      <a:endParaRPr lang="en-IN" sz="1600" b="1" dirty="0">
                        <a:effectLst/>
                        <a:latin typeface="Times New Roman" panose="02020603050405020304" pitchFamily="18" charset="0"/>
                        <a:cs typeface="Times New Roman" panose="02020603050405020304" pitchFamily="18" charset="0"/>
                      </a:endParaRPr>
                    </a:p>
                    <a:p>
                      <a:pPr marL="73025" algn="l">
                        <a:spcBef>
                          <a:spcPts val="685"/>
                        </a:spcBef>
                        <a:spcAft>
                          <a:spcPts val="0"/>
                        </a:spcAft>
                      </a:pPr>
                      <a:r>
                        <a:rPr lang="en-US" sz="1600" b="1" spc="-25" dirty="0">
                          <a:effectLst/>
                          <a:latin typeface="Times New Roman" panose="02020603050405020304" pitchFamily="18" charset="0"/>
                          <a:cs typeface="Times New Roman" panose="02020603050405020304" pitchFamily="18" charset="0"/>
                        </a:rPr>
                        <a:t>No</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3025" marR="67945" algn="l">
                        <a:lnSpc>
                          <a:spcPts val="1340"/>
                        </a:lnSpc>
                        <a:spcAft>
                          <a:spcPts val="0"/>
                        </a:spcAft>
                      </a:pPr>
                      <a:endParaRPr lang="en-US" sz="1600" b="1" spc="-10" dirty="0">
                        <a:effectLst/>
                        <a:latin typeface="Times New Roman" panose="02020603050405020304" pitchFamily="18" charset="0"/>
                        <a:cs typeface="Times New Roman" panose="02020603050405020304" pitchFamily="18" charset="0"/>
                      </a:endParaRPr>
                    </a:p>
                    <a:p>
                      <a:pPr marL="73025" marR="67945" algn="ctr">
                        <a:lnSpc>
                          <a:spcPts val="1340"/>
                        </a:lnSpc>
                        <a:spcAft>
                          <a:spcPts val="0"/>
                        </a:spcAft>
                      </a:pPr>
                      <a:r>
                        <a:rPr lang="en-US" sz="1600" b="1" spc="-10" dirty="0">
                          <a:effectLst/>
                          <a:latin typeface="Times New Roman" panose="02020603050405020304" pitchFamily="18" charset="0"/>
                          <a:cs typeface="Times New Roman" panose="02020603050405020304" pitchFamily="18" charset="0"/>
                        </a:rPr>
                        <a:t>Commercial</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35" marR="6985" algn="l">
                        <a:lnSpc>
                          <a:spcPts val="1340"/>
                        </a:lnSpc>
                        <a:spcAft>
                          <a:spcPts val="0"/>
                        </a:spcAft>
                      </a:pPr>
                      <a:endParaRPr lang="en-US" sz="1600" b="1" dirty="0">
                        <a:effectLst/>
                        <a:latin typeface="Times New Roman" panose="02020603050405020304" pitchFamily="18" charset="0"/>
                        <a:cs typeface="Times New Roman" panose="02020603050405020304" pitchFamily="18" charset="0"/>
                      </a:endParaRPr>
                    </a:p>
                    <a:p>
                      <a:pPr marL="13335" marR="6985" algn="ctr">
                        <a:lnSpc>
                          <a:spcPts val="1340"/>
                        </a:lnSpc>
                        <a:spcAft>
                          <a:spcPts val="0"/>
                        </a:spcAft>
                      </a:pPr>
                      <a:r>
                        <a:rPr lang="en-US" sz="1600" b="1" dirty="0">
                          <a:effectLst/>
                          <a:latin typeface="Times New Roman" panose="02020603050405020304" pitchFamily="18" charset="0"/>
                          <a:cs typeface="Times New Roman" panose="02020603050405020304" pitchFamily="18" charset="0"/>
                        </a:rPr>
                        <a:t> Bed</a:t>
                      </a:r>
                      <a:r>
                        <a:rPr lang="en-US" sz="1600" b="1" spc="-5" dirty="0">
                          <a:effectLst/>
                          <a:latin typeface="Times New Roman" panose="02020603050405020304" pitchFamily="18" charset="0"/>
                          <a:cs typeface="Times New Roman" panose="02020603050405020304" pitchFamily="18" charset="0"/>
                        </a:rPr>
                        <a:t> </a:t>
                      </a:r>
                      <a:r>
                        <a:rPr lang="en-US" sz="1600" b="1" spc="-10" dirty="0">
                          <a:effectLst/>
                          <a:latin typeface="Times New Roman" panose="02020603050405020304" pitchFamily="18" charset="0"/>
                          <a:cs typeface="Times New Roman" panose="02020603050405020304" pitchFamily="18" charset="0"/>
                        </a:rPr>
                        <a:t>weight range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795" algn="l">
                        <a:lnSpc>
                          <a:spcPts val="1340"/>
                        </a:lnSpc>
                        <a:spcAft>
                          <a:spcPts val="0"/>
                        </a:spcAft>
                      </a:pPr>
                      <a:endParaRPr lang="en-US" sz="1600" b="1" spc="-20" dirty="0">
                        <a:effectLst/>
                        <a:latin typeface="Times New Roman" panose="02020603050405020304" pitchFamily="18" charset="0"/>
                        <a:cs typeface="Times New Roman" panose="02020603050405020304" pitchFamily="18" charset="0"/>
                      </a:endParaRPr>
                    </a:p>
                    <a:p>
                      <a:pPr marL="10795" algn="ctr">
                        <a:lnSpc>
                          <a:spcPts val="1340"/>
                        </a:lnSpc>
                        <a:spcAft>
                          <a:spcPts val="0"/>
                        </a:spcAft>
                      </a:pPr>
                      <a:r>
                        <a:rPr lang="en-US" sz="1600" b="1" spc="-20" dirty="0">
                          <a:effectLst/>
                          <a:latin typeface="Times New Roman" panose="02020603050405020304" pitchFamily="18" charset="0"/>
                          <a:cs typeface="Times New Roman" panose="02020603050405020304" pitchFamily="18" charset="0"/>
                        </a:rPr>
                        <a:t>Cost</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10" algn="l">
                        <a:lnSpc>
                          <a:spcPts val="1340"/>
                        </a:lnSpc>
                        <a:spcAft>
                          <a:spcPts val="0"/>
                        </a:spcAft>
                      </a:pPr>
                      <a:endParaRPr lang="en-US" sz="1600" b="1" spc="-10" dirty="0">
                        <a:effectLst/>
                        <a:latin typeface="Times New Roman" panose="02020603050405020304" pitchFamily="18" charset="0"/>
                        <a:cs typeface="Times New Roman" panose="02020603050405020304" pitchFamily="18" charset="0"/>
                      </a:endParaRPr>
                    </a:p>
                    <a:p>
                      <a:pPr marL="3810" algn="ctr">
                        <a:lnSpc>
                          <a:spcPts val="1340"/>
                        </a:lnSpc>
                        <a:spcAft>
                          <a:spcPts val="0"/>
                        </a:spcAft>
                      </a:pPr>
                      <a:r>
                        <a:rPr lang="en-US" sz="1600" b="1" spc="-10" dirty="0">
                          <a:effectLst/>
                          <a:latin typeface="Times New Roman" panose="02020603050405020304" pitchFamily="18" charset="0"/>
                          <a:cs typeface="Times New Roman" panose="02020603050405020304" pitchFamily="18" charset="0"/>
                        </a:rPr>
                        <a:t>Figures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03116747"/>
                  </a:ext>
                </a:extLst>
              </a:tr>
              <a:tr h="1000517">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Aft>
                          <a:spcPts val="0"/>
                        </a:spcAft>
                      </a:pPr>
                      <a:r>
                        <a:rPr lang="en-US" sz="1600" spc="-50" dirty="0">
                          <a:effectLst/>
                          <a:latin typeface="Times New Roman" panose="02020603050405020304" pitchFamily="18" charset="0"/>
                          <a:cs typeface="Times New Roman" panose="02020603050405020304" pitchFamily="18" charset="0"/>
                        </a:rPr>
                        <a:t> 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94360" indent="-393700" algn="l">
                        <a:lnSpc>
                          <a:spcPct val="150000"/>
                        </a:lnSpc>
                        <a:spcAft>
                          <a:spcPts val="0"/>
                        </a:spcAft>
                      </a:pPr>
                      <a:r>
                        <a:rPr lang="en-US" sz="1600" dirty="0">
                          <a:effectLst/>
                          <a:latin typeface="Times New Roman" panose="02020603050405020304" pitchFamily="18" charset="0"/>
                          <a:cs typeface="Times New Roman" panose="02020603050405020304" pitchFamily="18" charset="0"/>
                        </a:rPr>
                        <a:t>GE</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Healthcare</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Giraffe </a:t>
                      </a:r>
                      <a:r>
                        <a:rPr lang="en-US" sz="1600" spc="-10" dirty="0">
                          <a:effectLst/>
                          <a:latin typeface="Times New Roman" panose="02020603050405020304" pitchFamily="18" charset="0"/>
                          <a:cs typeface="Times New Roman" panose="02020603050405020304" pitchFamily="18" charset="0"/>
                        </a:rPr>
                        <a:t>Incubator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Bef>
                          <a:spcPts val="1350"/>
                        </a:spcBef>
                        <a:spcAft>
                          <a:spcPts val="0"/>
                        </a:spcAft>
                      </a:pPr>
                      <a:r>
                        <a:rPr lang="en-US" sz="1600" dirty="0">
                          <a:effectLst/>
                          <a:latin typeface="Times New Roman" panose="02020603050405020304" pitchFamily="18" charset="0"/>
                          <a:cs typeface="Times New Roman" panose="02020603050405020304" pitchFamily="18" charset="0"/>
                        </a:rPr>
                        <a:t> 300g-</a:t>
                      </a:r>
                      <a:r>
                        <a:rPr lang="en-US" sz="1600" spc="-25" dirty="0">
                          <a:effectLst/>
                          <a:latin typeface="Times New Roman" panose="02020603050405020304" pitchFamily="18" charset="0"/>
                          <a:cs typeface="Times New Roman" panose="02020603050405020304" pitchFamily="18" charset="0"/>
                        </a:rPr>
                        <a:t>8kg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$2,574 </a:t>
                      </a:r>
                      <a:r>
                        <a:rPr lang="en-US" sz="1600" spc="-25" dirty="0">
                          <a:effectLst/>
                          <a:latin typeface="Times New Roman" panose="02020603050405020304" pitchFamily="18" charset="0"/>
                          <a:cs typeface="Times New Roman" panose="02020603050405020304" pitchFamily="18" charset="0"/>
                        </a:rPr>
                        <a:t>to</a:t>
                      </a:r>
                      <a:r>
                        <a:rPr lang="en-US" sz="1600" spc="-10" dirty="0">
                          <a:effectLst/>
                          <a:latin typeface="Times New Roman" panose="02020603050405020304" pitchFamily="18" charset="0"/>
                          <a:cs typeface="Times New Roman" panose="02020603050405020304" pitchFamily="18" charset="0"/>
                        </a:rPr>
                        <a:t>$6,655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Bef>
                          <a:spcPts val="30"/>
                        </a:spcBef>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42981586"/>
                  </a:ext>
                </a:extLst>
              </a:tr>
              <a:tr h="1110326">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marL="2540" algn="ctr">
                        <a:spcAft>
                          <a:spcPts val="0"/>
                        </a:spcAft>
                      </a:pPr>
                      <a:r>
                        <a:rPr lang="en-US" sz="1600" spc="-50" dirty="0">
                          <a:effectLst/>
                          <a:latin typeface="Times New Roman" panose="02020603050405020304" pitchFamily="18" charset="0"/>
                          <a:cs typeface="Times New Roman" panose="02020603050405020304" pitchFamily="18" charset="0"/>
                        </a:rPr>
                        <a:t>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Bef>
                          <a:spcPts val="665"/>
                        </a:spcBef>
                        <a:spcAft>
                          <a:spcPts val="0"/>
                        </a:spcAft>
                      </a:pPr>
                      <a:r>
                        <a:rPr lang="en-US" sz="1600" dirty="0">
                          <a:effectLst/>
                          <a:latin typeface="Times New Roman" panose="02020603050405020304" pitchFamily="18" charset="0"/>
                          <a:cs typeface="Times New Roman" panose="02020603050405020304" pitchFamily="18" charset="0"/>
                        </a:rPr>
                        <a:t> NICU</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product</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transfer baby incubator model name: Nugen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ctr">
                        <a:spcAft>
                          <a:spcPts val="0"/>
                        </a:spcAft>
                      </a:pPr>
                      <a:endParaRPr lang="en-US"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0-</a:t>
                      </a:r>
                      <a:r>
                        <a:rPr lang="en-US" sz="1600" spc="-20" dirty="0">
                          <a:effectLst/>
                          <a:latin typeface="Times New Roman" panose="02020603050405020304" pitchFamily="18" charset="0"/>
                          <a:cs typeface="Times New Roman" panose="02020603050405020304" pitchFamily="18" charset="0"/>
                        </a:rPr>
                        <a:t>25kg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l">
                        <a:spcBef>
                          <a:spcPts val="1350"/>
                        </a:spcBef>
                        <a:spcAft>
                          <a:spcPts val="0"/>
                        </a:spcAft>
                      </a:pPr>
                      <a:r>
                        <a:rPr lang="en-US" sz="1600" dirty="0">
                          <a:effectLst/>
                          <a:latin typeface="Times New Roman" panose="02020603050405020304" pitchFamily="18" charset="0"/>
                          <a:cs typeface="Times New Roman" panose="02020603050405020304" pitchFamily="18" charset="0"/>
                        </a:rPr>
                        <a:t> $400</a:t>
                      </a:r>
                      <a:r>
                        <a:rPr lang="en-US" sz="1600" spc="-20" dirty="0">
                          <a:effectLst/>
                          <a:latin typeface="Times New Roman" panose="02020603050405020304" pitchFamily="18" charset="0"/>
                          <a:cs typeface="Times New Roman" panose="02020603050405020304" pitchFamily="18" charset="0"/>
                        </a:rPr>
                        <a:t> </a:t>
                      </a:r>
                      <a:r>
                        <a:rPr lang="en-US" sz="1600" spc="-35" dirty="0">
                          <a:effectLst/>
                          <a:latin typeface="Times New Roman" panose="02020603050405020304" pitchFamily="18" charset="0"/>
                          <a:cs typeface="Times New Roman" panose="02020603050405020304" pitchFamily="18" charset="0"/>
                        </a:rPr>
                        <a:t>to</a:t>
                      </a:r>
                      <a:r>
                        <a:rPr lang="en-US" sz="1600" spc="-10" dirty="0">
                          <a:effectLst/>
                          <a:latin typeface="Times New Roman" panose="02020603050405020304" pitchFamily="18" charset="0"/>
                          <a:cs typeface="Times New Roman" panose="02020603050405020304" pitchFamily="18" charset="0"/>
                        </a:rPr>
                        <a:t>$10,000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Bef>
                          <a:spcPts val="5"/>
                        </a:spcBef>
                        <a:spcAft>
                          <a:spcPts val="5"/>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82853775"/>
                  </a:ext>
                </a:extLst>
              </a:tr>
              <a:tr h="1073721">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spc="0" dirty="0">
                        <a:effectLst/>
                        <a:latin typeface="Times New Roman" panose="02020603050405020304" pitchFamily="18" charset="0"/>
                        <a:cs typeface="Times New Roman" panose="02020603050405020304" pitchFamily="18" charset="0"/>
                      </a:endParaRPr>
                    </a:p>
                    <a:p>
                      <a:pPr algn="ctr">
                        <a:spcAft>
                          <a:spcPts val="0"/>
                        </a:spcAft>
                      </a:pPr>
                      <a:r>
                        <a:rPr lang="en-US" sz="1600" spc="-50" dirty="0">
                          <a:effectLst/>
                          <a:latin typeface="Times New Roman" panose="02020603050405020304" pitchFamily="18" charset="0"/>
                          <a:cs typeface="Times New Roman" panose="02020603050405020304" pitchFamily="18" charset="0"/>
                        </a:rPr>
                        <a:t>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 </a:t>
                      </a:r>
                      <a:endParaRPr lang="en-IN" sz="1600" spc="0" dirty="0">
                        <a:effectLst/>
                        <a:latin typeface="Times New Roman" panose="02020603050405020304" pitchFamily="18" charset="0"/>
                        <a:cs typeface="Times New Roman" panose="02020603050405020304" pitchFamily="18" charset="0"/>
                      </a:endParaRPr>
                    </a:p>
                    <a:p>
                      <a:pPr algn="ctr">
                        <a:spcAft>
                          <a:spcPts val="0"/>
                        </a:spcAft>
                      </a:pPr>
                      <a:r>
                        <a:rPr lang="en-US" sz="1600" spc="-10" dirty="0">
                          <a:effectLst/>
                          <a:latin typeface="Times New Roman" panose="02020603050405020304" pitchFamily="18" charset="0"/>
                          <a:cs typeface="Times New Roman" panose="02020603050405020304" pitchFamily="18" charset="0"/>
                        </a:rPr>
                        <a:t>PBI1200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0-</a:t>
                      </a:r>
                      <a:r>
                        <a:rPr lang="en-US" sz="1600" spc="-20" dirty="0">
                          <a:effectLst/>
                          <a:latin typeface="Times New Roman" panose="02020603050405020304" pitchFamily="18" charset="0"/>
                          <a:cs typeface="Times New Roman" panose="02020603050405020304" pitchFamily="18" charset="0"/>
                        </a:rPr>
                        <a:t>20kg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$400</a:t>
                      </a:r>
                      <a:r>
                        <a:rPr lang="en-US" sz="1600" spc="-20" dirty="0">
                          <a:effectLst/>
                          <a:latin typeface="Times New Roman" panose="02020603050405020304" pitchFamily="18" charset="0"/>
                          <a:cs typeface="Times New Roman" panose="02020603050405020304" pitchFamily="18" charset="0"/>
                        </a:rPr>
                        <a:t> </a:t>
                      </a:r>
                      <a:r>
                        <a:rPr lang="en-US" sz="1600" spc="-35" dirty="0">
                          <a:effectLst/>
                          <a:latin typeface="Times New Roman" panose="02020603050405020304" pitchFamily="18" charset="0"/>
                          <a:cs typeface="Times New Roman" panose="02020603050405020304" pitchFamily="18" charset="0"/>
                        </a:rPr>
                        <a:t>to</a:t>
                      </a:r>
                      <a:r>
                        <a:rPr lang="en-US" sz="1600" spc="-10" dirty="0">
                          <a:effectLst/>
                          <a:latin typeface="Times New Roman" panose="02020603050405020304" pitchFamily="18" charset="0"/>
                          <a:cs typeface="Times New Roman" panose="02020603050405020304" pitchFamily="18" charset="0"/>
                        </a:rPr>
                        <a:t>$10,000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Bef>
                          <a:spcPts val="5"/>
                        </a:spcBef>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89529511"/>
                  </a:ext>
                </a:extLst>
              </a:tr>
              <a:tr h="1159188">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 </a:t>
                      </a:r>
                    </a:p>
                    <a:p>
                      <a:pPr algn="ctr">
                        <a:spcAft>
                          <a:spcPts val="0"/>
                        </a:spcAft>
                      </a:pPr>
                      <a:r>
                        <a:rPr lang="en-US" sz="1600" dirty="0">
                          <a:effectLst/>
                          <a:latin typeface="Times New Roman" panose="02020603050405020304" pitchFamily="18" charset="0"/>
                          <a:cs typeface="Times New Roman" panose="02020603050405020304" pitchFamily="18" charset="0"/>
                        </a:rPr>
                        <a:t>4</a:t>
                      </a:r>
                    </a:p>
                    <a:p>
                      <a:pPr algn="l">
                        <a:spcAft>
                          <a:spcPts val="0"/>
                        </a:spcAft>
                      </a:pPr>
                      <a:endParaRPr lang="en-US" sz="1600" spc="-50" dirty="0">
                        <a:effectLst/>
                        <a:latin typeface="Times New Roman" panose="02020603050405020304" pitchFamily="18" charset="0"/>
                        <a:cs typeface="Times New Roman" panose="02020603050405020304" pitchFamily="18" charset="0"/>
                      </a:endParaRPr>
                    </a:p>
                    <a:p>
                      <a:pPr algn="l">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p>
                    <a:p>
                      <a:pPr algn="ctr">
                        <a:spcAft>
                          <a:spcPts val="0"/>
                        </a:spcAft>
                      </a:pPr>
                      <a:r>
                        <a:rPr lang="en-US" sz="1600" dirty="0">
                          <a:effectLst/>
                          <a:latin typeface="Times New Roman" panose="02020603050405020304" pitchFamily="18" charset="0"/>
                          <a:cs typeface="Times New Roman" panose="02020603050405020304" pitchFamily="18" charset="0"/>
                        </a:rPr>
                        <a:t>Incubator and Infants warmers</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dual</a:t>
                      </a:r>
                      <a:r>
                        <a:rPr lang="en-US" sz="1600" spc="-75" dirty="0">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incubator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Aft>
                          <a:spcPts val="0"/>
                        </a:spcAft>
                      </a:pPr>
                      <a:r>
                        <a:rPr lang="en-US" sz="1600" dirty="0">
                          <a:effectLst/>
                          <a:latin typeface="Times New Roman" panose="02020603050405020304" pitchFamily="18" charset="0"/>
                          <a:cs typeface="Times New Roman" panose="02020603050405020304" pitchFamily="18" charset="0"/>
                        </a:rPr>
                        <a:t> </a:t>
                      </a:r>
                    </a:p>
                    <a:p>
                      <a:pPr algn="l">
                        <a:spcAft>
                          <a:spcPts val="0"/>
                        </a:spcAft>
                      </a:pPr>
                      <a:endParaRPr lang="en-US"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Up-to</a:t>
                      </a:r>
                      <a:r>
                        <a:rPr lang="en-US" sz="1600" spc="5" dirty="0">
                          <a:effectLst/>
                          <a:latin typeface="Times New Roman" panose="02020603050405020304" pitchFamily="18" charset="0"/>
                          <a:cs typeface="Times New Roman" panose="02020603050405020304" pitchFamily="18" charset="0"/>
                        </a:rPr>
                        <a:t> </a:t>
                      </a:r>
                      <a:r>
                        <a:rPr lang="en-US" sz="1600" spc="-20" dirty="0">
                          <a:effectLst/>
                          <a:latin typeface="Times New Roman" panose="02020603050405020304" pitchFamily="18" charset="0"/>
                          <a:cs typeface="Times New Roman" panose="02020603050405020304" pitchFamily="18" charset="0"/>
                        </a:rPr>
                        <a:t>13kg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ctr">
                        <a:spcAft>
                          <a:spcPts val="0"/>
                        </a:spcAft>
                      </a:pPr>
                      <a:r>
                        <a:rPr lang="en-US" sz="1600" dirty="0">
                          <a:effectLst/>
                          <a:latin typeface="Times New Roman" panose="02020603050405020304" pitchFamily="18" charset="0"/>
                          <a:cs typeface="Times New Roman" panose="02020603050405020304" pitchFamily="18" charset="0"/>
                        </a:rPr>
                        <a:t> </a:t>
                      </a:r>
                    </a:p>
                    <a:p>
                      <a:pPr algn="ctr">
                        <a:spcAft>
                          <a:spcPts val="0"/>
                        </a:spcAft>
                      </a:pPr>
                      <a:endParaRPr lang="en-US" sz="1600" dirty="0">
                        <a:effectLst/>
                        <a:latin typeface="Times New Roman" panose="02020603050405020304" pitchFamily="18" charset="0"/>
                        <a:cs typeface="Times New Roman" panose="02020603050405020304" pitchFamily="18" charset="0"/>
                      </a:endParaRPr>
                    </a:p>
                    <a:p>
                      <a:pPr algn="ctr">
                        <a:spcAft>
                          <a:spcPts val="0"/>
                        </a:spcAft>
                      </a:pPr>
                      <a:r>
                        <a:rPr lang="en-US" sz="1600" dirty="0">
                          <a:effectLst/>
                          <a:latin typeface="Times New Roman" panose="02020603050405020304" pitchFamily="18" charset="0"/>
                          <a:cs typeface="Times New Roman" panose="02020603050405020304" pitchFamily="18" charset="0"/>
                        </a:rPr>
                        <a:t>$3,500 </a:t>
                      </a:r>
                      <a:r>
                        <a:rPr lang="en-US" sz="1600" spc="-25" dirty="0">
                          <a:effectLst/>
                          <a:latin typeface="Times New Roman" panose="02020603050405020304" pitchFamily="18" charset="0"/>
                          <a:cs typeface="Times New Roman" panose="02020603050405020304" pitchFamily="18" charset="0"/>
                        </a:rPr>
                        <a:t>to</a:t>
                      </a:r>
                      <a:r>
                        <a:rPr lang="en-US" sz="1600" spc="-10" dirty="0">
                          <a:effectLst/>
                          <a:latin typeface="Times New Roman" panose="02020603050405020304" pitchFamily="18" charset="0"/>
                          <a:cs typeface="Times New Roman" panose="02020603050405020304" pitchFamily="18" charset="0"/>
                        </a:rPr>
                        <a:t>$5,415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spcBef>
                          <a:spcPts val="330"/>
                        </a:spcBef>
                        <a:spcAft>
                          <a:spcPts val="0"/>
                        </a:spcAft>
                      </a:pPr>
                      <a:r>
                        <a:rPr lang="en-US"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5621126"/>
                  </a:ext>
                </a:extLst>
              </a:tr>
            </a:tbl>
          </a:graphicData>
        </a:graphic>
      </p:graphicFrame>
      <p:pic>
        <p:nvPicPr>
          <p:cNvPr id="15" name="Image 12" descr="Giraffe Warmer for Maternal Infant Care | GE HealthCare (India)">
            <a:extLst>
              <a:ext uri="{FF2B5EF4-FFF2-40B4-BE49-F238E27FC236}">
                <a16:creationId xmlns:a16="http://schemas.microsoft.com/office/drawing/2014/main" id="{BAF95CD7-63CA-47B0-8ADE-112A134F1CC6}"/>
              </a:ext>
            </a:extLst>
          </p:cNvPr>
          <p:cNvPicPr/>
          <p:nvPr/>
        </p:nvPicPr>
        <p:blipFill>
          <a:blip r:embed="rId4" cstate="print"/>
          <a:stretch>
            <a:fillRect/>
          </a:stretch>
        </p:blipFill>
        <p:spPr>
          <a:xfrm>
            <a:off x="8728598" y="1859909"/>
            <a:ext cx="1479961" cy="994748"/>
          </a:xfrm>
          <a:prstGeom prst="rect">
            <a:avLst/>
          </a:prstGeom>
        </p:spPr>
      </p:pic>
      <p:pic>
        <p:nvPicPr>
          <p:cNvPr id="16" name="Image 13" descr="Nicu Product Transport Baby Incubator, For Hospital, Model Name/Number:  Nugen at ₹ 124240/piece in Bengaluru">
            <a:extLst>
              <a:ext uri="{FF2B5EF4-FFF2-40B4-BE49-F238E27FC236}">
                <a16:creationId xmlns:a16="http://schemas.microsoft.com/office/drawing/2014/main" id="{2D513CF9-2BC4-427B-B160-9AD42D576F57}"/>
              </a:ext>
            </a:extLst>
          </p:cNvPr>
          <p:cNvPicPr/>
          <p:nvPr/>
        </p:nvPicPr>
        <p:blipFill>
          <a:blip r:embed="rId5" cstate="print"/>
          <a:stretch>
            <a:fillRect/>
          </a:stretch>
        </p:blipFill>
        <p:spPr>
          <a:xfrm>
            <a:off x="8728598" y="2854657"/>
            <a:ext cx="1441439" cy="1088529"/>
          </a:xfrm>
          <a:prstGeom prst="rect">
            <a:avLst/>
          </a:prstGeom>
        </p:spPr>
      </p:pic>
      <p:pic>
        <p:nvPicPr>
          <p:cNvPr id="17" name="Image 14" descr="Metal Digital Premature Baby Incubator, For Hospital, Model Number/Name:  PBI1200 at ₹ 70000/piece in Panipat">
            <a:extLst>
              <a:ext uri="{FF2B5EF4-FFF2-40B4-BE49-F238E27FC236}">
                <a16:creationId xmlns:a16="http://schemas.microsoft.com/office/drawing/2014/main" id="{56210650-6B6A-4DF9-A548-7E7F34BABE03}"/>
              </a:ext>
            </a:extLst>
          </p:cNvPr>
          <p:cNvPicPr/>
          <p:nvPr/>
        </p:nvPicPr>
        <p:blipFill>
          <a:blip r:embed="rId6" cstate="print"/>
          <a:stretch>
            <a:fillRect/>
          </a:stretch>
        </p:blipFill>
        <p:spPr>
          <a:xfrm>
            <a:off x="8728598" y="3943186"/>
            <a:ext cx="1441439" cy="1046921"/>
          </a:xfrm>
          <a:prstGeom prst="rect">
            <a:avLst/>
          </a:prstGeom>
        </p:spPr>
      </p:pic>
      <p:pic>
        <p:nvPicPr>
          <p:cNvPr id="18" name="Image 15" descr="Incubators &amp; Infant Warmers Dual Incu at ₹ 500000/piece | Infant Incubator  in Varanasi | ID: 24407662033">
            <a:extLst>
              <a:ext uri="{FF2B5EF4-FFF2-40B4-BE49-F238E27FC236}">
                <a16:creationId xmlns:a16="http://schemas.microsoft.com/office/drawing/2014/main" id="{B5A9401E-9C4B-4798-8852-529FA783034F}"/>
              </a:ext>
            </a:extLst>
          </p:cNvPr>
          <p:cNvPicPr/>
          <p:nvPr/>
        </p:nvPicPr>
        <p:blipFill>
          <a:blip r:embed="rId7" cstate="print"/>
          <a:stretch>
            <a:fillRect/>
          </a:stretch>
        </p:blipFill>
        <p:spPr>
          <a:xfrm>
            <a:off x="8728598" y="5031715"/>
            <a:ext cx="1441439" cy="1214834"/>
          </a:xfrm>
          <a:prstGeom prst="rect">
            <a:avLst/>
          </a:prstGeom>
        </p:spPr>
      </p:pic>
      <p:pic>
        <p:nvPicPr>
          <p:cNvPr id="19" name="Picture 18">
            <a:extLst>
              <a:ext uri="{FF2B5EF4-FFF2-40B4-BE49-F238E27FC236}">
                <a16:creationId xmlns:a16="http://schemas.microsoft.com/office/drawing/2014/main" id="{3A82825B-EFD3-4C89-B6EC-D9D5D6BB3E77}"/>
              </a:ext>
            </a:extLst>
          </p:cNvPr>
          <p:cNvPicPr>
            <a:picLocks noChangeAspect="1"/>
          </p:cNvPicPr>
          <p:nvPr/>
        </p:nvPicPr>
        <p:blipFill>
          <a:blip r:embed="rId8"/>
          <a:stretch>
            <a:fillRect/>
          </a:stretch>
        </p:blipFill>
        <p:spPr>
          <a:xfrm>
            <a:off x="0" y="0"/>
            <a:ext cx="2406316" cy="914400"/>
          </a:xfrm>
          <a:prstGeom prst="rect">
            <a:avLst/>
          </a:prstGeom>
        </p:spPr>
      </p:pic>
    </p:spTree>
    <p:extLst>
      <p:ext uri="{BB962C8B-B14F-4D97-AF65-F5344CB8AC3E}">
        <p14:creationId xmlns:p14="http://schemas.microsoft.com/office/powerpoint/2010/main" val="125357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9">
            <a:extLst>
              <a:ext uri="{FF2B5EF4-FFF2-40B4-BE49-F238E27FC236}">
                <a16:creationId xmlns:a16="http://schemas.microsoft.com/office/drawing/2014/main" id="{7B8F0D40-5292-4E31-AC8B-2E2BE77DB367}"/>
              </a:ext>
            </a:extLst>
          </p:cNvPr>
          <p:cNvSpPr>
            <a:spLocks noGrp="1"/>
          </p:cNvSpPr>
          <p:nvPr>
            <p:ph type="ftr" sz="quarter" idx="11"/>
          </p:nvPr>
        </p:nvSpPr>
        <p:spPr>
          <a:xfrm>
            <a:off x="3271123" y="6396079"/>
            <a:ext cx="7979380" cy="470165"/>
          </a:xfrm>
          <a:solidFill>
            <a:srgbClr val="002060"/>
          </a:solidFill>
        </p:spPr>
        <p:style>
          <a:lnRef idx="2">
            <a:schemeClr val="accent2"/>
          </a:lnRef>
          <a:fillRef idx="1">
            <a:schemeClr val="lt1"/>
          </a:fillRef>
          <a:effectRef idx="0">
            <a:schemeClr val="accent2"/>
          </a:effectRef>
          <a:fontRef idx="minor">
            <a:schemeClr val="dk1"/>
          </a:fontRef>
        </p:style>
        <p:txBody>
          <a:bodyPr/>
          <a:lstStyle/>
          <a:p>
            <a:r>
              <a:rPr lang="en-US" sz="1600" dirty="0">
                <a:solidFill>
                  <a:srgbClr val="FFC000"/>
                </a:solidFill>
                <a:latin typeface="Times New Roman" panose="02020603050405020304" pitchFamily="18" charset="0"/>
                <a:cs typeface="Times New Roman" panose="02020603050405020304" pitchFamily="18" charset="0"/>
              </a:rPr>
              <a:t>Department of Electrical and Electronics Engineering,  ATMECE, Mysuru</a:t>
            </a:r>
          </a:p>
        </p:txBody>
      </p:sp>
      <p:sp>
        <p:nvSpPr>
          <p:cNvPr id="3" name="Slide Number Placeholder 8">
            <a:extLst>
              <a:ext uri="{FF2B5EF4-FFF2-40B4-BE49-F238E27FC236}">
                <a16:creationId xmlns:a16="http://schemas.microsoft.com/office/drawing/2014/main" id="{9CF08AAE-C176-4AB7-866C-39344F55E399}"/>
              </a:ext>
            </a:extLst>
          </p:cNvPr>
          <p:cNvSpPr>
            <a:spLocks noGrp="1"/>
          </p:cNvSpPr>
          <p:nvPr>
            <p:ph type="sldNum" sz="quarter" idx="12"/>
          </p:nvPr>
        </p:nvSpPr>
        <p:spPr>
          <a:xfrm>
            <a:off x="9135504" y="6396079"/>
            <a:ext cx="2844800" cy="365125"/>
          </a:xfrm>
        </p:spPr>
        <p:txBody>
          <a:bodyPr/>
          <a:lstStyle/>
          <a:p>
            <a:fld id="{8FA272BB-64A1-4A54-AE08-B088513E2C1B}" type="slidenum">
              <a:rPr lang="en-US" smtClean="0">
                <a:latin typeface="Times New Roman" panose="02020603050405020304" pitchFamily="18" charset="0"/>
                <a:cs typeface="Times New Roman" panose="02020603050405020304" pitchFamily="18" charset="0"/>
              </a:rPr>
              <a:pPr/>
              <a:t>9</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AA721E4-768D-4274-AEFD-6A80FFBA4E0E}"/>
              </a:ext>
            </a:extLst>
          </p:cNvPr>
          <p:cNvSpPr/>
          <p:nvPr/>
        </p:nvSpPr>
        <p:spPr>
          <a:xfrm>
            <a:off x="0" y="6396079"/>
            <a:ext cx="1867437" cy="46192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Times New Roman" panose="02020603050405020304" pitchFamily="18" charset="0"/>
                <a:ea typeface="Tahoma" panose="020B0604030504040204" pitchFamily="34" charset="0"/>
                <a:cs typeface="Times New Roman" panose="02020603050405020304" pitchFamily="18" charset="0"/>
              </a:rPr>
              <a:t>   </a:t>
            </a:r>
          </a:p>
          <a:p>
            <a:r>
              <a:rPr lang="en-US" sz="1050" dirty="0">
                <a:latin typeface="Times New Roman" panose="02020603050405020304" pitchFamily="18" charset="0"/>
                <a:ea typeface="Tahoma" panose="020B0604030504040204" pitchFamily="34" charset="0"/>
                <a:cs typeface="Times New Roman" panose="02020603050405020304" pitchFamily="18" charset="0"/>
              </a:rPr>
              <a:t>PROJECT PHASE-II</a:t>
            </a:r>
          </a:p>
          <a:p>
            <a:r>
              <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rPr>
              <a:t>Date: 17-09-2025</a:t>
            </a:r>
          </a:p>
          <a:p>
            <a:endParaRPr lang="en-US" sz="1050" dirty="0">
              <a:solidFill>
                <a:srgbClr val="FFC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4DE0C73-2B3B-4205-97C3-F46CA94FD7EC}"/>
              </a:ext>
            </a:extLst>
          </p:cNvPr>
          <p:cNvSpPr/>
          <p:nvPr/>
        </p:nvSpPr>
        <p:spPr>
          <a:xfrm>
            <a:off x="1403685" y="6404319"/>
            <a:ext cx="2266795" cy="4619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Times New Roman" panose="02020603050405020304" pitchFamily="18" charset="0"/>
                <a:cs typeface="Times New Roman" panose="02020603050405020304" pitchFamily="18" charset="0"/>
              </a:rPr>
              <a:t>ATME College of Engineering, Mysuru</a:t>
            </a:r>
          </a:p>
        </p:txBody>
      </p:sp>
      <p:pic>
        <p:nvPicPr>
          <p:cNvPr id="7" name="Picture 1">
            <a:extLst>
              <a:ext uri="{FF2B5EF4-FFF2-40B4-BE49-F238E27FC236}">
                <a16:creationId xmlns:a16="http://schemas.microsoft.com/office/drawing/2014/main" id="{4495B91D-64C5-4A86-A507-90C4AB9938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9599" t="4800" r="11200" b="6400"/>
          <a:stretch>
            <a:fillRect/>
          </a:stretch>
        </p:blipFill>
        <p:spPr bwMode="auto">
          <a:xfrm>
            <a:off x="11205713" y="124984"/>
            <a:ext cx="858154" cy="90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Rounded Corners 12">
            <a:extLst>
              <a:ext uri="{FF2B5EF4-FFF2-40B4-BE49-F238E27FC236}">
                <a16:creationId xmlns:a16="http://schemas.microsoft.com/office/drawing/2014/main" id="{7A121D12-7D2C-4CE9-8A3E-7E06C82D5752}"/>
              </a:ext>
            </a:extLst>
          </p:cNvPr>
          <p:cNvSpPr/>
          <p:nvPr/>
        </p:nvSpPr>
        <p:spPr>
          <a:xfrm>
            <a:off x="3975957" y="356106"/>
            <a:ext cx="3357318" cy="657431"/>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solidFill>
              <a:schemeClr val="accent6">
                <a:lumMod val="40000"/>
                <a:lumOff val="60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latin typeface="Times New Roman" panose="02020603050405020304" pitchFamily="18" charset="0"/>
              <a:cs typeface="Times New Roman" panose="02020603050405020304" pitchFamily="18" charset="0"/>
            </a:endParaRPr>
          </a:p>
          <a:p>
            <a:pPr algn="ctr"/>
            <a:r>
              <a:rPr lang="en-US" sz="2200" dirty="0">
                <a:solidFill>
                  <a:schemeClr val="bg1"/>
                </a:solidFill>
                <a:latin typeface="Times New Roman" panose="02020603050405020304" pitchFamily="18" charset="0"/>
                <a:cs typeface="Times New Roman" panose="02020603050405020304" pitchFamily="18" charset="0"/>
              </a:rPr>
              <a:t>PROBLEM DEFINITION</a:t>
            </a:r>
            <a:endParaRPr lang="en-IN" sz="2200" dirty="0">
              <a:solidFill>
                <a:schemeClr val="bg1"/>
              </a:solidFill>
              <a:latin typeface="Times New Roman" panose="02020603050405020304" pitchFamily="18" charset="0"/>
              <a:cs typeface="Times New Roman" panose="02020603050405020304" pitchFamily="18" charset="0"/>
            </a:endParaRPr>
          </a:p>
          <a:p>
            <a:pPr algn="ctr"/>
            <a:endParaRPr lang="en-IN" sz="2200" dirty="0">
              <a:solidFill>
                <a:schemeClr val="bg1"/>
              </a:solidFill>
              <a:latin typeface="Times New Roman" panose="02020603050405020304" pitchFamily="18" charset="0"/>
              <a:cs typeface="Times New Roman" panose="02020603050405020304" pitchFamily="18" charset="0"/>
            </a:endParaRPr>
          </a:p>
        </p:txBody>
      </p:sp>
      <p:pic>
        <p:nvPicPr>
          <p:cNvPr id="14" name="Picture 2" descr="Newborn girl found in the garbage on the day of Kanyapoojan| Bhilwara News  | कन्या पूजन के दिन झाड़ियों में मिली नवजात बच्ची: पैदा होते ही फेंक गए  परिजन; रोने की आवाज">
            <a:extLst>
              <a:ext uri="{FF2B5EF4-FFF2-40B4-BE49-F238E27FC236}">
                <a16:creationId xmlns:a16="http://schemas.microsoft.com/office/drawing/2014/main" id="{CB905B22-0D82-429A-8950-02DADD35371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19553" y="2281949"/>
            <a:ext cx="3415237" cy="23066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1DDB5F5-CD4F-477D-B2E3-9AC4973BA231}"/>
              </a:ext>
            </a:extLst>
          </p:cNvPr>
          <p:cNvSpPr/>
          <p:nvPr/>
        </p:nvSpPr>
        <p:spPr>
          <a:xfrm>
            <a:off x="835160" y="1665574"/>
            <a:ext cx="6726745" cy="4217629"/>
          </a:xfrm>
          <a:prstGeom prst="rect">
            <a:avLst/>
          </a:prstGeom>
        </p:spPr>
        <p:txBody>
          <a:bodyPr wrap="square">
            <a:spAutoFit/>
          </a:bodyPr>
          <a:lstStyle/>
          <a:p>
            <a:pPr marL="342900" marR="104775" lvl="0" indent="-342900" algn="just">
              <a:lnSpc>
                <a:spcPct val="150000"/>
              </a:lnSpc>
              <a:spcBef>
                <a:spcPts val="60"/>
              </a:spcBef>
              <a:spcAft>
                <a:spcPts val="0"/>
              </a:spcAft>
              <a:buSzPts val="1200"/>
              <a:buFont typeface="Symbol" panose="05050102010706020507" pitchFamily="18" charset="2"/>
              <a:buChar char=""/>
              <a:tabLst>
                <a:tab pos="800100" algn="l"/>
              </a:tabLst>
            </a:pPr>
            <a:r>
              <a:rPr lang="en-US" sz="2000" dirty="0">
                <a:latin typeface="Times New Roman" panose="02020603050405020304" pitchFamily="18" charset="0"/>
                <a:ea typeface="Symbol" panose="05050102010706020507" pitchFamily="18" charset="2"/>
                <a:cs typeface="Symbol" panose="05050102010706020507" pitchFamily="18" charset="2"/>
              </a:rPr>
              <a:t>One</a:t>
            </a:r>
            <a:r>
              <a:rPr lang="en-US" sz="2000" spc="-15"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of</a:t>
            </a:r>
            <a:r>
              <a:rPr lang="en-US" sz="2000" spc="-5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the most serious</a:t>
            </a:r>
            <a:r>
              <a:rPr lang="en-US" sz="2000" spc="-2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problems for</a:t>
            </a:r>
            <a:r>
              <a:rPr lang="en-US" sz="2000" spc="-5"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new-born’s is sleep</a:t>
            </a:r>
            <a:r>
              <a:rPr lang="en-US" sz="2000" spc="-1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apnea, a</a:t>
            </a:r>
            <a:r>
              <a:rPr lang="en-US" sz="2000" spc="-15"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disease in</a:t>
            </a:r>
            <a:r>
              <a:rPr lang="en-US" sz="2000" spc="-1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which breathing temporarily pauses, resulting in oxygen depletion and potentially fatal </a:t>
            </a:r>
            <a:r>
              <a:rPr lang="en-US" sz="2000" spc="-10" dirty="0">
                <a:latin typeface="Times New Roman" panose="02020603050405020304" pitchFamily="18" charset="0"/>
                <a:ea typeface="Symbol" panose="05050102010706020507" pitchFamily="18" charset="2"/>
                <a:cs typeface="Symbol" panose="05050102010706020507" pitchFamily="18" charset="2"/>
              </a:rPr>
              <a:t>complications.</a:t>
            </a:r>
          </a:p>
          <a:p>
            <a:pPr marR="104775" lvl="0" algn="just">
              <a:lnSpc>
                <a:spcPct val="150000"/>
              </a:lnSpc>
              <a:spcBef>
                <a:spcPts val="60"/>
              </a:spcBef>
              <a:spcAft>
                <a:spcPts val="0"/>
              </a:spcAft>
              <a:buSzPts val="1200"/>
              <a:tabLst>
                <a:tab pos="800100" algn="l"/>
              </a:tabLst>
            </a:pPr>
            <a:endParaRPr lang="en-IN" sz="2000" dirty="0">
              <a:latin typeface="Times New Roman" panose="02020603050405020304" pitchFamily="18" charset="0"/>
              <a:ea typeface="Symbol" panose="05050102010706020507" pitchFamily="18" charset="2"/>
              <a:cs typeface="Symbol" panose="05050102010706020507" pitchFamily="18" charset="2"/>
            </a:endParaRPr>
          </a:p>
          <a:p>
            <a:pPr marL="342900" marR="104775" lvl="0" indent="-342900" algn="just">
              <a:lnSpc>
                <a:spcPct val="150000"/>
              </a:lnSpc>
              <a:spcBef>
                <a:spcPts val="55"/>
              </a:spcBef>
              <a:spcAft>
                <a:spcPts val="0"/>
              </a:spcAft>
              <a:buSzPts val="1200"/>
              <a:buFont typeface="Symbol" panose="05050102010706020507" pitchFamily="18" charset="2"/>
              <a:buChar char=""/>
              <a:tabLst>
                <a:tab pos="800100" algn="l"/>
              </a:tabLst>
            </a:pPr>
            <a:r>
              <a:rPr lang="en-US" sz="2000" dirty="0">
                <a:latin typeface="Times New Roman" panose="02020603050405020304" pitchFamily="18" charset="0"/>
                <a:ea typeface="Symbol" panose="05050102010706020507" pitchFamily="18" charset="2"/>
                <a:cs typeface="Symbol" panose="05050102010706020507" pitchFamily="18" charset="2"/>
              </a:rPr>
              <a:t>Furthermore, a lot of traditional incubators lack real-time vital sign monitoring, which is</a:t>
            </a:r>
            <a:r>
              <a:rPr lang="en-US" sz="2000" spc="-1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essential</a:t>
            </a:r>
            <a:r>
              <a:rPr lang="en-US" sz="2000" spc="-2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for identifying early indicators</a:t>
            </a:r>
            <a:r>
              <a:rPr lang="en-US" sz="2000" spc="-30"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of</a:t>
            </a:r>
            <a:r>
              <a:rPr lang="en-US" sz="2000" spc="-35" dirty="0">
                <a:latin typeface="Times New Roman" panose="02020603050405020304" pitchFamily="18" charset="0"/>
                <a:ea typeface="Symbol" panose="05050102010706020507" pitchFamily="18" charset="2"/>
                <a:cs typeface="Symbol" panose="05050102010706020507" pitchFamily="18" charset="2"/>
              </a:rPr>
              <a:t> </a:t>
            </a:r>
            <a:r>
              <a:rPr lang="en-US" sz="2000" dirty="0">
                <a:latin typeface="Times New Roman" panose="02020603050405020304" pitchFamily="18" charset="0"/>
                <a:ea typeface="Symbol" panose="05050102010706020507" pitchFamily="18" charset="2"/>
                <a:cs typeface="Symbol" panose="05050102010706020507" pitchFamily="18" charset="2"/>
              </a:rPr>
              <a:t>distress including temperature swings, weight loss, or reductions in oxygen levels.</a:t>
            </a:r>
            <a:endParaRPr lang="en-IN" sz="2000" spc="0" dirty="0">
              <a:effectLst/>
              <a:latin typeface="Times New Roman" panose="02020603050405020304" pitchFamily="18" charset="0"/>
              <a:ea typeface="Symbol" panose="05050102010706020507" pitchFamily="18" charset="2"/>
              <a:cs typeface="Symbol" panose="05050102010706020507" pitchFamily="18" charset="2"/>
            </a:endParaRPr>
          </a:p>
        </p:txBody>
      </p:sp>
      <p:sp>
        <p:nvSpPr>
          <p:cNvPr id="16" name="TextBox 15">
            <a:extLst>
              <a:ext uri="{FF2B5EF4-FFF2-40B4-BE49-F238E27FC236}">
                <a16:creationId xmlns:a16="http://schemas.microsoft.com/office/drawing/2014/main" id="{C02EE510-EB3A-46E3-96B9-2F94AC5F7E79}"/>
              </a:ext>
            </a:extLst>
          </p:cNvPr>
          <p:cNvSpPr txBox="1"/>
          <p:nvPr/>
        </p:nvSpPr>
        <p:spPr>
          <a:xfrm>
            <a:off x="9471690" y="4747956"/>
            <a:ext cx="147373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Sleep Apnea</a:t>
            </a:r>
            <a:endParaRPr lang="en-IN" sz="2000" dirty="0">
              <a:latin typeface="Times New Roman" panose="02020603050405020304" pitchFamily="18" charset="0"/>
              <a:cs typeface="Times New Roman" panose="02020603050405020304" pitchFamily="18" charset="0"/>
            </a:endParaRPr>
          </a:p>
        </p:txBody>
      </p:sp>
      <p:pic>
        <p:nvPicPr>
          <p:cNvPr id="17" name="image10.png">
            <a:extLst>
              <a:ext uri="{FF2B5EF4-FFF2-40B4-BE49-F238E27FC236}">
                <a16:creationId xmlns:a16="http://schemas.microsoft.com/office/drawing/2014/main" id="{39FB5C72-5922-45DB-9604-9FFE127FD980}"/>
              </a:ext>
            </a:extLst>
          </p:cNvPr>
          <p:cNvPicPr/>
          <p:nvPr/>
        </p:nvPicPr>
        <p:blipFill>
          <a:blip r:embed="rId4" cstate="print"/>
          <a:srcRect/>
          <a:stretch>
            <a:fillRect/>
          </a:stretch>
        </p:blipFill>
        <p:spPr>
          <a:xfrm>
            <a:off x="9848471" y="125367"/>
            <a:ext cx="1099803" cy="906363"/>
          </a:xfrm>
          <a:prstGeom prst="rect">
            <a:avLst/>
          </a:prstGeom>
          <a:ln/>
        </p:spPr>
      </p:pic>
      <p:pic>
        <p:nvPicPr>
          <p:cNvPr id="18" name="Picture 17">
            <a:extLst>
              <a:ext uri="{FF2B5EF4-FFF2-40B4-BE49-F238E27FC236}">
                <a16:creationId xmlns:a16="http://schemas.microsoft.com/office/drawing/2014/main" id="{7F2F026C-4930-444C-A2BE-374E50116804}"/>
              </a:ext>
            </a:extLst>
          </p:cNvPr>
          <p:cNvPicPr>
            <a:picLocks noChangeAspect="1"/>
          </p:cNvPicPr>
          <p:nvPr/>
        </p:nvPicPr>
        <p:blipFill>
          <a:blip r:embed="rId5"/>
          <a:stretch>
            <a:fillRect/>
          </a:stretch>
        </p:blipFill>
        <p:spPr>
          <a:xfrm>
            <a:off x="0" y="0"/>
            <a:ext cx="2406316" cy="914400"/>
          </a:xfrm>
          <a:prstGeom prst="rect">
            <a:avLst/>
          </a:prstGeom>
        </p:spPr>
      </p:pic>
    </p:spTree>
    <p:extLst>
      <p:ext uri="{BB962C8B-B14F-4D97-AF65-F5344CB8AC3E}">
        <p14:creationId xmlns:p14="http://schemas.microsoft.com/office/powerpoint/2010/main" val="247614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ircle(in)">
                                      <p:cBhvr>
                                        <p:cTn id="14" dur="500"/>
                                        <p:tgtEl>
                                          <p:spTgt spid="14"/>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checkerboard(across)">
                                      <p:cBhvr>
                                        <p:cTn id="22" dur="500"/>
                                        <p:tgtEl>
                                          <p:spTgt spid="15">
                                            <p:txEl>
                                              <p:pRg st="0" end="0"/>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checkerboard(across)">
                                      <p:cBhvr>
                                        <p:cTn id="25"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4065</Words>
  <Application>Microsoft Office PowerPoint</Application>
  <PresentationFormat>Widescreen</PresentationFormat>
  <Paragraphs>763</Paragraphs>
  <Slides>39</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Calibri Light</vt:lpstr>
      <vt:lpstr>Cambria Math</vt:lpstr>
      <vt:lpstr>Symbol</vt:lpstr>
      <vt:lpstr>Times New Roman</vt:lpstr>
      <vt:lpstr>Wingdings</vt:lpstr>
      <vt:lpstr>Office Theme</vt:lpstr>
      <vt:lpstr>Custom Design</vt:lpstr>
      <vt:lpstr>   Project Phase-II Review-2   Course Code: BEE786 PORTABLE NEONATAL INCUBATOR WITH SLEEP APNEA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Phase-1 Review-1 20-05-2025 Course Code: BEE786 PORTABLE NEONATAL INCUBATOR WITH SLEEP APNEA MONITORING</dc:title>
  <dc:creator>SANJANA</dc:creator>
  <cp:lastModifiedBy>chinthan ponnanna</cp:lastModifiedBy>
  <cp:revision>42</cp:revision>
  <dcterms:created xsi:type="dcterms:W3CDTF">2025-09-16T05:42:33Z</dcterms:created>
  <dcterms:modified xsi:type="dcterms:W3CDTF">2025-10-28T08:52:42Z</dcterms:modified>
</cp:coreProperties>
</file>